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1"/>
    <p:sldId id="257" r:id="rId22"/>
    <p:sldId id="258" r:id="rId23"/>
    <p:sldId id="259" r:id="rId24"/>
    <p:sldId id="260" r:id="rId25"/>
    <p:sldId id="261" r:id="rId26"/>
    <p:sldId id="262" r:id="rId27"/>
    <p:sldId id="263" r:id="rId28"/>
    <p:sldId id="264" r:id="rId29"/>
    <p:sldId id="265" r:id="rId30"/>
    <p:sldId id="266" r:id="rId31"/>
    <p:sldId id="267" r:id="rId32"/>
    <p:sldId id="268" r:id="rId33"/>
    <p:sldId id="269" r:id="rId34"/>
    <p:sldId id="270" r:id="rId35"/>
    <p:sldId id="271" r:id="rId36"/>
    <p:sldId id="272" r:id="rId37"/>
    <p:sldId id="273" r:id="rId38"/>
    <p:sldId id="274" r:id="rId39"/>
    <p:sldId id="275" r:id="rId40"/>
    <p:sldId id="276" r:id="rId41"/>
    <p:sldId id="277" r:id="rId42"/>
    <p:sldId id="278" r:id="rId4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ukhari Script" charset="1" panose="00000500000000000000"/>
      <p:regular r:id="rId10"/>
    </p:embeddedFont>
    <p:embeddedFont>
      <p:font typeface="DM Sans" charset="1" panose="00000000000000000000"/>
      <p:regular r:id="rId11"/>
    </p:embeddedFont>
    <p:embeddedFont>
      <p:font typeface="DM Sans Bold" charset="1" panose="00000000000000000000"/>
      <p:regular r:id="rId12"/>
    </p:embeddedFont>
    <p:embeddedFont>
      <p:font typeface="DM Sans Italics" charset="1" panose="00000000000000000000"/>
      <p:regular r:id="rId13"/>
    </p:embeddedFont>
    <p:embeddedFont>
      <p:font typeface="DM Sans Bold Italics" charset="1" panose="00000000000000000000"/>
      <p:regular r:id="rId14"/>
    </p:embeddedFont>
    <p:embeddedFont>
      <p:font typeface="Canva Sans" charset="1" panose="020B0503030501040103"/>
      <p:regular r:id="rId15"/>
    </p:embeddedFont>
    <p:embeddedFont>
      <p:font typeface="Canva Sans Bold" charset="1" panose="020B0803030501040103"/>
      <p:regular r:id="rId16"/>
    </p:embeddedFont>
    <p:embeddedFont>
      <p:font typeface="Canva Sans Italics" charset="1" panose="020B0503030501040103"/>
      <p:regular r:id="rId17"/>
    </p:embeddedFont>
    <p:embeddedFont>
      <p:font typeface="Canva Sans Bold Italics" charset="1" panose="020B0803030501040103"/>
      <p:regular r:id="rId18"/>
    </p:embeddedFont>
    <p:embeddedFont>
      <p:font typeface="Canva Sans Medium" charset="1" panose="020B0603030501040103"/>
      <p:regular r:id="rId19"/>
    </p:embeddedFont>
    <p:embeddedFont>
      <p:font typeface="Canva Sans Medium Italics" charset="1" panose="020B0603030501040103"/>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slides/slide1.xml" Type="http://schemas.openxmlformats.org/officeDocument/2006/relationships/slide"/><Relationship Id="rId22" Target="slides/slide2.xml" Type="http://schemas.openxmlformats.org/officeDocument/2006/relationships/slide"/><Relationship Id="rId23" Target="slides/slide3.xml" Type="http://schemas.openxmlformats.org/officeDocument/2006/relationships/slide"/><Relationship Id="rId24" Target="slides/slide4.xml" Type="http://schemas.openxmlformats.org/officeDocument/2006/relationships/slide"/><Relationship Id="rId25" Target="slides/slide5.xml" Type="http://schemas.openxmlformats.org/officeDocument/2006/relationships/slide"/><Relationship Id="rId26" Target="slides/slide6.xml" Type="http://schemas.openxmlformats.org/officeDocument/2006/relationships/slide"/><Relationship Id="rId27" Target="slides/slide7.xml" Type="http://schemas.openxmlformats.org/officeDocument/2006/relationships/slide"/><Relationship Id="rId28" Target="slides/slide8.xml" Type="http://schemas.openxmlformats.org/officeDocument/2006/relationships/slide"/><Relationship Id="rId29" Target="slides/slide9.xml" Type="http://schemas.openxmlformats.org/officeDocument/2006/relationships/slide"/><Relationship Id="rId3" Target="viewProps.xml" Type="http://schemas.openxmlformats.org/officeDocument/2006/relationships/viewProps"/><Relationship Id="rId30" Target="slides/slide10.xml" Type="http://schemas.openxmlformats.org/officeDocument/2006/relationships/slide"/><Relationship Id="rId31" Target="slides/slide11.xml" Type="http://schemas.openxmlformats.org/officeDocument/2006/relationships/slide"/><Relationship Id="rId32" Target="slides/slide12.xml" Type="http://schemas.openxmlformats.org/officeDocument/2006/relationships/slide"/><Relationship Id="rId33" Target="slides/slide13.xml" Type="http://schemas.openxmlformats.org/officeDocument/2006/relationships/slide"/><Relationship Id="rId34" Target="slides/slide14.xml" Type="http://schemas.openxmlformats.org/officeDocument/2006/relationships/slide"/><Relationship Id="rId35" Target="slides/slide15.xml" Type="http://schemas.openxmlformats.org/officeDocument/2006/relationships/slide"/><Relationship Id="rId36" Target="slides/slide16.xml" Type="http://schemas.openxmlformats.org/officeDocument/2006/relationships/slide"/><Relationship Id="rId37" Target="slides/slide17.xml" Type="http://schemas.openxmlformats.org/officeDocument/2006/relationships/slide"/><Relationship Id="rId38" Target="slides/slide18.xml" Type="http://schemas.openxmlformats.org/officeDocument/2006/relationships/slide"/><Relationship Id="rId39" Target="slides/slide19.xml" Type="http://schemas.openxmlformats.org/officeDocument/2006/relationships/slide"/><Relationship Id="rId4" Target="theme/theme1.xml" Type="http://schemas.openxmlformats.org/officeDocument/2006/relationships/theme"/><Relationship Id="rId40" Target="slides/slide20.xml" Type="http://schemas.openxmlformats.org/officeDocument/2006/relationships/slide"/><Relationship Id="rId41" Target="slides/slide21.xml" Type="http://schemas.openxmlformats.org/officeDocument/2006/relationships/slide"/><Relationship Id="rId42" Target="slides/slide22.xml" Type="http://schemas.openxmlformats.org/officeDocument/2006/relationships/slide"/><Relationship Id="rId43" Target="slides/slide23.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https://www.exabeam.com/explainers/mitre-attck/what-is-mitre-attck-an-explainer/" TargetMode="External" Type="http://schemas.openxmlformats.org/officeDocument/2006/relationships/hyperlink"/></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5034C4"/>
        </a:solidFill>
      </p:bgPr>
    </p:bg>
    <p:spTree>
      <p:nvGrpSpPr>
        <p:cNvPr id="1" name=""/>
        <p:cNvGrpSpPr/>
        <p:nvPr/>
      </p:nvGrpSpPr>
      <p:grpSpPr>
        <a:xfrm>
          <a:off x="0" y="0"/>
          <a:ext cx="0" cy="0"/>
          <a:chOff x="0" y="0"/>
          <a:chExt cx="0" cy="0"/>
        </a:xfrm>
      </p:grpSpPr>
      <p:grpSp>
        <p:nvGrpSpPr>
          <p:cNvPr name="Group 2" id="2"/>
          <p:cNvGrpSpPr/>
          <p:nvPr/>
        </p:nvGrpSpPr>
        <p:grpSpPr>
          <a:xfrm rot="0">
            <a:off x="0" y="7717000"/>
            <a:ext cx="18288000" cy="2674931"/>
            <a:chOff x="0" y="0"/>
            <a:chExt cx="4816593" cy="704508"/>
          </a:xfrm>
        </p:grpSpPr>
        <p:sp>
          <p:nvSpPr>
            <p:cNvPr name="Freeform 3" id="3"/>
            <p:cNvSpPr/>
            <p:nvPr/>
          </p:nvSpPr>
          <p:spPr>
            <a:xfrm flipH="false" flipV="false" rot="0">
              <a:off x="0" y="0"/>
              <a:ext cx="4816592" cy="704508"/>
            </a:xfrm>
            <a:custGeom>
              <a:avLst/>
              <a:gdLst/>
              <a:ahLst/>
              <a:cxnLst/>
              <a:rect r="r" b="b" t="t" l="l"/>
              <a:pathLst>
                <a:path h="704508" w="4816592">
                  <a:moveTo>
                    <a:pt x="0" y="0"/>
                  </a:moveTo>
                  <a:lnTo>
                    <a:pt x="4816592" y="0"/>
                  </a:lnTo>
                  <a:lnTo>
                    <a:pt x="4816592" y="704508"/>
                  </a:lnTo>
                  <a:lnTo>
                    <a:pt x="0" y="704508"/>
                  </a:lnTo>
                  <a:close/>
                </a:path>
              </a:pathLst>
            </a:custGeom>
            <a:solidFill>
              <a:srgbClr val="C9C4D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885825" y="1028700"/>
            <a:ext cx="5482971" cy="8229600"/>
          </a:xfrm>
          <a:custGeom>
            <a:avLst/>
            <a:gdLst/>
            <a:ahLst/>
            <a:cxnLst/>
            <a:rect r="r" b="b" t="t" l="l"/>
            <a:pathLst>
              <a:path h="8229600" w="5482971">
                <a:moveTo>
                  <a:pt x="0" y="0"/>
                </a:moveTo>
                <a:lnTo>
                  <a:pt x="5482971" y="0"/>
                </a:lnTo>
                <a:lnTo>
                  <a:pt x="5482971" y="8229600"/>
                </a:lnTo>
                <a:lnTo>
                  <a:pt x="0" y="8229600"/>
                </a:lnTo>
                <a:lnTo>
                  <a:pt x="0" y="0"/>
                </a:lnTo>
                <a:close/>
              </a:path>
            </a:pathLst>
          </a:custGeom>
          <a:blipFill>
            <a:blip r:embed="rId2"/>
            <a:stretch>
              <a:fillRect l="-63278" t="0" r="-63278" b="0"/>
            </a:stretch>
          </a:blipFill>
        </p:spPr>
      </p:sp>
      <p:grpSp>
        <p:nvGrpSpPr>
          <p:cNvPr name="Group 6" id="6"/>
          <p:cNvGrpSpPr/>
          <p:nvPr/>
        </p:nvGrpSpPr>
        <p:grpSpPr>
          <a:xfrm rot="0">
            <a:off x="7588447" y="2245624"/>
            <a:ext cx="9670853" cy="3532813"/>
            <a:chOff x="0" y="0"/>
            <a:chExt cx="12894471" cy="4710418"/>
          </a:xfrm>
        </p:grpSpPr>
        <p:sp>
          <p:nvSpPr>
            <p:cNvPr name="TextBox 7" id="7"/>
            <p:cNvSpPr txBox="true"/>
            <p:nvPr/>
          </p:nvSpPr>
          <p:spPr>
            <a:xfrm rot="0">
              <a:off x="0" y="1163943"/>
              <a:ext cx="12894471" cy="3546475"/>
            </a:xfrm>
            <a:prstGeom prst="rect">
              <a:avLst/>
            </a:prstGeom>
          </p:spPr>
          <p:txBody>
            <a:bodyPr anchor="t" rtlCol="false" tIns="0" lIns="0" bIns="0" rIns="0">
              <a:spAutoFit/>
            </a:bodyPr>
            <a:lstStyle/>
            <a:p>
              <a:pPr>
                <a:lnSpc>
                  <a:spcPts val="10560"/>
                </a:lnSpc>
              </a:pPr>
              <a:r>
                <a:rPr lang="en-US" sz="8800">
                  <a:solidFill>
                    <a:srgbClr val="FFFFFF"/>
                  </a:solidFill>
                  <a:latin typeface="DM Sans Bold"/>
                </a:rPr>
                <a:t>MITRE &amp; FRAMEWORKS</a:t>
              </a:r>
            </a:p>
          </p:txBody>
        </p:sp>
        <p:sp>
          <p:nvSpPr>
            <p:cNvPr name="TextBox 8" id="8"/>
            <p:cNvSpPr txBox="true"/>
            <p:nvPr/>
          </p:nvSpPr>
          <p:spPr>
            <a:xfrm rot="0">
              <a:off x="0" y="-47625"/>
              <a:ext cx="12894471" cy="525145"/>
            </a:xfrm>
            <a:prstGeom prst="rect">
              <a:avLst/>
            </a:prstGeom>
          </p:spPr>
          <p:txBody>
            <a:bodyPr anchor="t" rtlCol="false" tIns="0" lIns="0" bIns="0" rIns="0">
              <a:spAutoFit/>
            </a:bodyPr>
            <a:lstStyle/>
            <a:p>
              <a:pPr>
                <a:lnSpc>
                  <a:spcPts val="3359"/>
                </a:lnSpc>
              </a:pPr>
              <a:r>
                <a:rPr lang="en-US" sz="2400" spc="62">
                  <a:solidFill>
                    <a:srgbClr val="FFFFFF"/>
                  </a:solidFill>
                  <a:latin typeface="DM Sans"/>
                </a:rPr>
                <a:t>INTERNSHIP REPORT FOR WEEK 1 AND WEEK 2</a:t>
              </a:r>
            </a:p>
          </p:txBody>
        </p:sp>
      </p:grpSp>
      <p:sp>
        <p:nvSpPr>
          <p:cNvPr name="TextBox 9" id="9"/>
          <p:cNvSpPr txBox="true"/>
          <p:nvPr/>
        </p:nvSpPr>
        <p:spPr>
          <a:xfrm rot="0">
            <a:off x="13283036" y="8803005"/>
            <a:ext cx="3976264" cy="455295"/>
          </a:xfrm>
          <a:prstGeom prst="rect">
            <a:avLst/>
          </a:prstGeom>
        </p:spPr>
        <p:txBody>
          <a:bodyPr anchor="t" rtlCol="false" tIns="0" lIns="0" bIns="0" rIns="0">
            <a:spAutoFit/>
          </a:bodyPr>
          <a:lstStyle/>
          <a:p>
            <a:pPr>
              <a:lnSpc>
                <a:spcPts val="3779"/>
              </a:lnSpc>
            </a:pPr>
            <a:r>
              <a:rPr lang="en-US" sz="2699">
                <a:solidFill>
                  <a:srgbClr val="1B1617"/>
                </a:solidFill>
                <a:latin typeface="DM Sans"/>
              </a:rPr>
              <a:t>-ARUN ASHOK BADRI</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2674931"/>
            <a:chOff x="0" y="0"/>
            <a:chExt cx="4816593" cy="704508"/>
          </a:xfrm>
        </p:grpSpPr>
        <p:sp>
          <p:nvSpPr>
            <p:cNvPr name="Freeform 3" id="3"/>
            <p:cNvSpPr/>
            <p:nvPr/>
          </p:nvSpPr>
          <p:spPr>
            <a:xfrm flipH="false" flipV="false" rot="0">
              <a:off x="0" y="0"/>
              <a:ext cx="4816592" cy="704508"/>
            </a:xfrm>
            <a:custGeom>
              <a:avLst/>
              <a:gdLst/>
              <a:ahLst/>
              <a:cxnLst/>
              <a:rect r="r" b="b" t="t" l="l"/>
              <a:pathLst>
                <a:path h="704508" w="4816592">
                  <a:moveTo>
                    <a:pt x="0" y="0"/>
                  </a:moveTo>
                  <a:lnTo>
                    <a:pt x="4816592" y="0"/>
                  </a:lnTo>
                  <a:lnTo>
                    <a:pt x="4816592" y="704508"/>
                  </a:lnTo>
                  <a:lnTo>
                    <a:pt x="0" y="704508"/>
                  </a:lnTo>
                  <a:close/>
                </a:path>
              </a:pathLst>
            </a:custGeom>
            <a:solidFill>
              <a:srgbClr val="C9C4D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830106" y="1028700"/>
            <a:ext cx="12610669" cy="971550"/>
          </a:xfrm>
          <a:prstGeom prst="rect">
            <a:avLst/>
          </a:prstGeom>
        </p:spPr>
        <p:txBody>
          <a:bodyPr anchor="t" rtlCol="false" tIns="0" lIns="0" bIns="0" rIns="0">
            <a:spAutoFit/>
          </a:bodyPr>
          <a:lstStyle/>
          <a:p>
            <a:pPr>
              <a:lnSpc>
                <a:spcPts val="7680"/>
              </a:lnSpc>
            </a:pPr>
            <a:r>
              <a:rPr lang="en-US" sz="6400">
                <a:solidFill>
                  <a:srgbClr val="000000"/>
                </a:solidFill>
                <a:latin typeface="DM Sans Bold"/>
              </a:rPr>
              <a:t>NOW LET‘S DISCUSS ABOUT - </a:t>
            </a:r>
          </a:p>
        </p:txBody>
      </p:sp>
      <p:grpSp>
        <p:nvGrpSpPr>
          <p:cNvPr name="Group 6" id="6"/>
          <p:cNvGrpSpPr/>
          <p:nvPr/>
        </p:nvGrpSpPr>
        <p:grpSpPr>
          <a:xfrm rot="0">
            <a:off x="0" y="5490923"/>
            <a:ext cx="18288000" cy="4796077"/>
            <a:chOff x="0" y="0"/>
            <a:chExt cx="4816593" cy="1263164"/>
          </a:xfrm>
        </p:grpSpPr>
        <p:sp>
          <p:nvSpPr>
            <p:cNvPr name="Freeform 7" id="7"/>
            <p:cNvSpPr/>
            <p:nvPr/>
          </p:nvSpPr>
          <p:spPr>
            <a:xfrm flipH="false" flipV="false" rot="0">
              <a:off x="0" y="0"/>
              <a:ext cx="4816592" cy="1263164"/>
            </a:xfrm>
            <a:custGeom>
              <a:avLst/>
              <a:gdLst/>
              <a:ahLst/>
              <a:cxnLst/>
              <a:rect r="r" b="b" t="t" l="l"/>
              <a:pathLst>
                <a:path h="1263164" w="4816592">
                  <a:moveTo>
                    <a:pt x="0" y="0"/>
                  </a:moveTo>
                  <a:lnTo>
                    <a:pt x="4816592" y="0"/>
                  </a:lnTo>
                  <a:lnTo>
                    <a:pt x="4816592" y="1263164"/>
                  </a:lnTo>
                  <a:lnTo>
                    <a:pt x="0" y="1263164"/>
                  </a:lnTo>
                  <a:close/>
                </a:path>
              </a:pathLst>
            </a:custGeom>
            <a:solidFill>
              <a:srgbClr val="5034C4"/>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9" id="9"/>
          <p:cNvSpPr txBox="true"/>
          <p:nvPr/>
        </p:nvSpPr>
        <p:spPr>
          <a:xfrm rot="0">
            <a:off x="830106" y="7044731"/>
            <a:ext cx="14812860" cy="1407795"/>
          </a:xfrm>
          <a:prstGeom prst="rect">
            <a:avLst/>
          </a:prstGeom>
        </p:spPr>
        <p:txBody>
          <a:bodyPr anchor="t" rtlCol="false" tIns="0" lIns="0" bIns="0" rIns="0">
            <a:spAutoFit/>
          </a:bodyPr>
          <a:lstStyle/>
          <a:p>
            <a:pPr>
              <a:lnSpc>
                <a:spcPts val="3780"/>
              </a:lnSpc>
            </a:pPr>
            <a:r>
              <a:rPr lang="en-US" sz="2700">
                <a:solidFill>
                  <a:srgbClr val="D9D9D9"/>
                </a:solidFill>
                <a:latin typeface="DM Sans"/>
              </a:rPr>
              <a:t>MITRE Engage and MITRE ATT&amp;CK are both valuable tools and frameworks in the field of cybersecurity, but they serve different purposes and play different roles. Let's explore the importance of each in cybersecurity:</a:t>
            </a:r>
          </a:p>
        </p:txBody>
      </p:sp>
      <p:graphicFrame>
        <p:nvGraphicFramePr>
          <p:cNvPr name="Table 10" id="10"/>
          <p:cNvGraphicFramePr>
            <a:graphicFrameLocks noGrp="true"/>
          </p:cNvGraphicFramePr>
          <p:nvPr/>
        </p:nvGraphicFramePr>
        <p:xfrm>
          <a:off x="830106" y="3070756"/>
          <a:ext cx="1177571" cy="1012171"/>
        </p:xfrm>
        <a:graphic>
          <a:graphicData uri="http://schemas.openxmlformats.org/drawingml/2006/table">
            <a:tbl>
              <a:tblPr/>
              <a:tblGrid>
                <a:gridCol w="363071"/>
              </a:tblGrid>
              <a:tr h="1012171">
                <a:tc>
                  <a:txBody>
                    <a:bodyPr anchor="t" rtlCol="false"/>
                    <a:lstStyle/>
                    <a:p>
                      <a:pPr algn="r">
                        <a:lnSpc>
                          <a:spcPts val="4725"/>
                        </a:lnSpc>
                        <a:defRPr/>
                      </a:pPr>
                      <a:endParaRPr lang="en-US" sz="1100"/>
                    </a:p>
                  </a:txBody>
                  <a:tcPr marL="183696" marR="183696" marT="183696" marB="183696"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graphicFrame>
        <p:nvGraphicFramePr>
          <p:cNvPr name="Table 11" id="11"/>
          <p:cNvGraphicFramePr>
            <a:graphicFrameLocks noGrp="true"/>
          </p:cNvGraphicFramePr>
          <p:nvPr/>
        </p:nvGraphicFramePr>
        <p:xfrm>
          <a:off x="1133788" y="4082927"/>
          <a:ext cx="1672875" cy="1394333"/>
        </p:xfrm>
        <a:graphic>
          <a:graphicData uri="http://schemas.openxmlformats.org/drawingml/2006/table">
            <a:tbl>
              <a:tblPr/>
              <a:tblGrid>
                <a:gridCol w="632440"/>
              </a:tblGrid>
              <a:tr h="1394333">
                <a:tc>
                  <a:txBody>
                    <a:bodyPr anchor="t" rtlCol="false"/>
                    <a:lstStyle/>
                    <a:p>
                      <a:pPr algn="r">
                        <a:lnSpc>
                          <a:spcPts val="6592"/>
                        </a:lnSpc>
                        <a:defRPr/>
                      </a:pPr>
                      <a:endParaRPr lang="en-US" sz="1100"/>
                    </a:p>
                  </a:txBody>
                  <a:tcPr marL="197726" marR="197726" marT="197726" marB="197726"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graphicFrame>
        <p:nvGraphicFramePr>
          <p:cNvPr name="Table 12" id="12"/>
          <p:cNvGraphicFramePr>
            <a:graphicFrameLocks noGrp="true"/>
          </p:cNvGraphicFramePr>
          <p:nvPr/>
        </p:nvGraphicFramePr>
        <p:xfrm>
          <a:off x="1028700" y="3070756"/>
          <a:ext cx="3186858" cy="1228725"/>
        </p:xfrm>
        <a:graphic>
          <a:graphicData uri="http://schemas.openxmlformats.org/drawingml/2006/table">
            <a:tbl>
              <a:tblPr/>
              <a:tblGrid>
                <a:gridCol w="2659149"/>
              </a:tblGrid>
              <a:tr h="1228725">
                <a:tc>
                  <a:txBody>
                    <a:bodyPr anchor="t" rtlCol="false"/>
                    <a:lstStyle/>
                    <a:p>
                      <a:pPr algn="l">
                        <a:lnSpc>
                          <a:spcPts val="6314"/>
                        </a:lnSpc>
                        <a:defRPr/>
                      </a:pPr>
                      <a:r>
                        <a:rPr lang="en-US" sz="4510" strike="sngStrike">
                          <a:solidFill>
                            <a:srgbClr val="5034C4"/>
                          </a:solidFill>
                          <a:latin typeface="DM Sans"/>
                        </a:rPr>
                        <a:t>ATT&amp;CK</a:t>
                      </a:r>
                      <a:endParaRPr lang="en-US" sz="1100"/>
                    </a:p>
                  </a:txBody>
                  <a:tcPr marL="183696" marR="183696" marT="183696" marB="183696"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graphicFrame>
        <p:nvGraphicFramePr>
          <p:cNvPr name="Table 13" id="13"/>
          <p:cNvGraphicFramePr>
            <a:graphicFrameLocks noGrp="true"/>
          </p:cNvGraphicFramePr>
          <p:nvPr/>
        </p:nvGraphicFramePr>
        <p:xfrm>
          <a:off x="1028700" y="4100101"/>
          <a:ext cx="3692224" cy="1357361"/>
        </p:xfrm>
        <a:graphic>
          <a:graphicData uri="http://schemas.openxmlformats.org/drawingml/2006/table">
            <a:tbl>
              <a:tblPr/>
              <a:tblGrid>
                <a:gridCol w="3080833"/>
              </a:tblGrid>
              <a:tr h="1357361">
                <a:tc>
                  <a:txBody>
                    <a:bodyPr anchor="t" rtlCol="false"/>
                    <a:lstStyle/>
                    <a:p>
                      <a:pPr algn="l">
                        <a:lnSpc>
                          <a:spcPts val="6345"/>
                        </a:lnSpc>
                        <a:defRPr/>
                      </a:pPr>
                      <a:r>
                        <a:rPr lang="en-US" sz="4532">
                          <a:solidFill>
                            <a:srgbClr val="5034C4"/>
                          </a:solidFill>
                          <a:latin typeface="DM Sans"/>
                        </a:rPr>
                        <a:t>ENGAGE</a:t>
                      </a:r>
                      <a:endParaRPr lang="en-US" sz="1100"/>
                    </a:p>
                  </a:txBody>
                  <a:tcPr marL="197726" marR="197726" marT="197726" marB="197726"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5034C4"/>
        </a:solidFill>
      </p:bgPr>
    </p:bg>
    <p:spTree>
      <p:nvGrpSpPr>
        <p:cNvPr id="1" name=""/>
        <p:cNvGrpSpPr/>
        <p:nvPr/>
      </p:nvGrpSpPr>
      <p:grpSpPr>
        <a:xfrm>
          <a:off x="0" y="0"/>
          <a:ext cx="0" cy="0"/>
          <a:chOff x="0" y="0"/>
          <a:chExt cx="0" cy="0"/>
        </a:xfrm>
      </p:grpSpPr>
      <p:grpSp>
        <p:nvGrpSpPr>
          <p:cNvPr name="Group 2" id="2"/>
          <p:cNvGrpSpPr/>
          <p:nvPr/>
        </p:nvGrpSpPr>
        <p:grpSpPr>
          <a:xfrm rot="0">
            <a:off x="0" y="6333074"/>
            <a:ext cx="18288000" cy="3993940"/>
            <a:chOff x="0" y="0"/>
            <a:chExt cx="4816593" cy="1051902"/>
          </a:xfrm>
        </p:grpSpPr>
        <p:sp>
          <p:nvSpPr>
            <p:cNvPr name="Freeform 3" id="3"/>
            <p:cNvSpPr/>
            <p:nvPr/>
          </p:nvSpPr>
          <p:spPr>
            <a:xfrm flipH="false" flipV="false" rot="0">
              <a:off x="0" y="0"/>
              <a:ext cx="4816592" cy="1051902"/>
            </a:xfrm>
            <a:custGeom>
              <a:avLst/>
              <a:gdLst/>
              <a:ahLst/>
              <a:cxnLst/>
              <a:rect r="r" b="b" t="t" l="l"/>
              <a:pathLst>
                <a:path h="1051902" w="4816592">
                  <a:moveTo>
                    <a:pt x="0" y="0"/>
                  </a:moveTo>
                  <a:lnTo>
                    <a:pt x="4816592" y="0"/>
                  </a:lnTo>
                  <a:lnTo>
                    <a:pt x="4816592" y="1051902"/>
                  </a:lnTo>
                  <a:lnTo>
                    <a:pt x="0" y="1051902"/>
                  </a:lnTo>
                  <a:close/>
                </a:path>
              </a:pathLst>
            </a:custGeom>
            <a:solidFill>
              <a:srgbClr val="C9C4D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878888" y="3120667"/>
            <a:ext cx="3149512" cy="6276201"/>
          </a:xfrm>
          <a:custGeom>
            <a:avLst/>
            <a:gdLst/>
            <a:ahLst/>
            <a:cxnLst/>
            <a:rect r="r" b="b" t="t" l="l"/>
            <a:pathLst>
              <a:path h="6276201" w="3149512">
                <a:moveTo>
                  <a:pt x="0" y="0"/>
                </a:moveTo>
                <a:lnTo>
                  <a:pt x="3149512" y="0"/>
                </a:lnTo>
                <a:lnTo>
                  <a:pt x="3149512" y="6276202"/>
                </a:lnTo>
                <a:lnTo>
                  <a:pt x="0" y="62762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878888" y="1256196"/>
            <a:ext cx="12467296" cy="927100"/>
          </a:xfrm>
          <a:prstGeom prst="rect">
            <a:avLst/>
          </a:prstGeom>
        </p:spPr>
        <p:txBody>
          <a:bodyPr anchor="t" rtlCol="false" tIns="0" lIns="0" bIns="0" rIns="0">
            <a:spAutoFit/>
          </a:bodyPr>
          <a:lstStyle/>
          <a:p>
            <a:pPr>
              <a:lnSpc>
                <a:spcPts val="7699"/>
              </a:lnSpc>
            </a:pPr>
            <a:r>
              <a:rPr lang="en-US" sz="5499">
                <a:solidFill>
                  <a:srgbClr val="FFFFFF"/>
                </a:solidFill>
                <a:latin typeface="DM Sans Bold"/>
              </a:rPr>
              <a:t>MITRE ENGAGE</a:t>
            </a:r>
          </a:p>
        </p:txBody>
      </p:sp>
      <p:sp>
        <p:nvSpPr>
          <p:cNvPr name="TextBox 7" id="7"/>
          <p:cNvSpPr txBox="true"/>
          <p:nvPr/>
        </p:nvSpPr>
        <p:spPr>
          <a:xfrm rot="0">
            <a:off x="5696330" y="2910205"/>
            <a:ext cx="11845948" cy="2233295"/>
          </a:xfrm>
          <a:prstGeom prst="rect">
            <a:avLst/>
          </a:prstGeom>
        </p:spPr>
        <p:txBody>
          <a:bodyPr anchor="t" rtlCol="false" tIns="0" lIns="0" bIns="0" rIns="0">
            <a:spAutoFit/>
          </a:bodyPr>
          <a:lstStyle/>
          <a:p>
            <a:pPr>
              <a:lnSpc>
                <a:spcPts val="4479"/>
              </a:lnSpc>
            </a:pPr>
            <a:r>
              <a:rPr lang="en-US" sz="3199">
                <a:solidFill>
                  <a:srgbClr val="7AC7CF"/>
                </a:solidFill>
                <a:latin typeface="DM Sans Bold"/>
              </a:rPr>
              <a:t>MITRE Engage is a knowledge base developed by the MITRE corporation, initially known as MITRE Shield. It provides </a:t>
            </a:r>
            <a:r>
              <a:rPr lang="en-US" sz="3199">
                <a:solidFill>
                  <a:srgbClr val="181712"/>
                </a:solidFill>
                <a:latin typeface="DM Sans Bold"/>
              </a:rPr>
              <a:t>ACTIVE DEFENSE </a:t>
            </a:r>
            <a:r>
              <a:rPr lang="en-US" sz="3199">
                <a:solidFill>
                  <a:srgbClr val="7AC7CF"/>
                </a:solidFill>
                <a:latin typeface="DM Sans Bold"/>
              </a:rPr>
              <a:t>information based on ten years of adversary engagement experience</a:t>
            </a:r>
          </a:p>
        </p:txBody>
      </p:sp>
      <p:sp>
        <p:nvSpPr>
          <p:cNvPr name="TextBox 8" id="8"/>
          <p:cNvSpPr txBox="true"/>
          <p:nvPr/>
        </p:nvSpPr>
        <p:spPr>
          <a:xfrm rot="0">
            <a:off x="5696330" y="7054978"/>
            <a:ext cx="11562970" cy="944880"/>
          </a:xfrm>
          <a:prstGeom prst="rect">
            <a:avLst/>
          </a:prstGeom>
        </p:spPr>
        <p:txBody>
          <a:bodyPr anchor="t" rtlCol="false" tIns="0" lIns="0" bIns="0" rIns="0">
            <a:spAutoFit/>
          </a:bodyPr>
          <a:lstStyle/>
          <a:p>
            <a:pPr>
              <a:lnSpc>
                <a:spcPts val="3840"/>
              </a:lnSpc>
            </a:pPr>
            <a:r>
              <a:rPr lang="en-US" sz="2400">
                <a:solidFill>
                  <a:srgbClr val="1A1416"/>
                </a:solidFill>
                <a:latin typeface="DM Sans"/>
              </a:rPr>
              <a:t>To help work with the data, MITRE provides mappings that organize views. It includes a mapping between Engage and the </a:t>
            </a:r>
            <a:r>
              <a:rPr lang="en-US" sz="2400" u="sng">
                <a:solidFill>
                  <a:srgbClr val="1A1416"/>
                </a:solidFill>
                <a:latin typeface="DM Sans"/>
                <a:hlinkClick r:id="rId4" tooltip="https://www.exabeam.com/explainers/mitre-attck/what-is-mitre-attck-an-explainer/"/>
              </a:rPr>
              <a:t>MITRE ATT&amp;CK®</a:t>
            </a:r>
            <a:r>
              <a:rPr lang="en-US" sz="2400">
                <a:solidFill>
                  <a:srgbClr val="1A1416"/>
                </a:solidFill>
                <a:latin typeface="DM Sans"/>
              </a:rPr>
              <a:t> framework. </a:t>
            </a:r>
          </a:p>
        </p:txBody>
      </p:sp>
      <p:sp>
        <p:nvSpPr>
          <p:cNvPr name="TextBox 9" id="9"/>
          <p:cNvSpPr txBox="true"/>
          <p:nvPr/>
        </p:nvSpPr>
        <p:spPr>
          <a:xfrm rot="0">
            <a:off x="5696330" y="8390383"/>
            <a:ext cx="11562970" cy="1430655"/>
          </a:xfrm>
          <a:prstGeom prst="rect">
            <a:avLst/>
          </a:prstGeom>
        </p:spPr>
        <p:txBody>
          <a:bodyPr anchor="t" rtlCol="false" tIns="0" lIns="0" bIns="0" rIns="0">
            <a:spAutoFit/>
          </a:bodyPr>
          <a:lstStyle/>
          <a:p>
            <a:pPr>
              <a:lnSpc>
                <a:spcPts val="3840"/>
              </a:lnSpc>
            </a:pPr>
            <a:r>
              <a:rPr lang="en-US" sz="2400">
                <a:solidFill>
                  <a:srgbClr val="000000"/>
                </a:solidFill>
                <a:latin typeface="DM Sans"/>
              </a:rPr>
              <a:t>It was released in order to stimulate conversations about adversary engagement and </a:t>
            </a:r>
            <a:r>
              <a:rPr lang="en-US" sz="2400">
                <a:solidFill>
                  <a:srgbClr val="000000"/>
                </a:solidFill>
                <a:latin typeface="DM Sans Bold"/>
              </a:rPr>
              <a:t>ACTIVE DEFENSE</a:t>
            </a:r>
            <a:r>
              <a:rPr lang="en-US" sz="2400">
                <a:solidFill>
                  <a:srgbClr val="000000"/>
                </a:solidFill>
                <a:latin typeface="DM Sans"/>
              </a:rPr>
              <a:t>, as well as ways in which defenders can employ active defense.</a:t>
            </a: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2674931"/>
            <a:chOff x="0" y="0"/>
            <a:chExt cx="4816593" cy="704508"/>
          </a:xfrm>
        </p:grpSpPr>
        <p:sp>
          <p:nvSpPr>
            <p:cNvPr name="Freeform 3" id="3"/>
            <p:cNvSpPr/>
            <p:nvPr/>
          </p:nvSpPr>
          <p:spPr>
            <a:xfrm flipH="false" flipV="false" rot="0">
              <a:off x="0" y="0"/>
              <a:ext cx="4816592" cy="704508"/>
            </a:xfrm>
            <a:custGeom>
              <a:avLst/>
              <a:gdLst/>
              <a:ahLst/>
              <a:cxnLst/>
              <a:rect r="r" b="b" t="t" l="l"/>
              <a:pathLst>
                <a:path h="704508" w="4816592">
                  <a:moveTo>
                    <a:pt x="0" y="0"/>
                  </a:moveTo>
                  <a:lnTo>
                    <a:pt x="4816592" y="0"/>
                  </a:lnTo>
                  <a:lnTo>
                    <a:pt x="4816592" y="704508"/>
                  </a:lnTo>
                  <a:lnTo>
                    <a:pt x="0" y="704508"/>
                  </a:lnTo>
                  <a:close/>
                </a:path>
              </a:pathLst>
            </a:custGeom>
            <a:solidFill>
              <a:srgbClr val="C9C4D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830106" y="1028700"/>
            <a:ext cx="12610669" cy="971550"/>
          </a:xfrm>
          <a:prstGeom prst="rect">
            <a:avLst/>
          </a:prstGeom>
        </p:spPr>
        <p:txBody>
          <a:bodyPr anchor="t" rtlCol="false" tIns="0" lIns="0" bIns="0" rIns="0">
            <a:spAutoFit/>
          </a:bodyPr>
          <a:lstStyle/>
          <a:p>
            <a:pPr>
              <a:lnSpc>
                <a:spcPts val="7680"/>
              </a:lnSpc>
            </a:pPr>
            <a:r>
              <a:rPr lang="en-US" sz="6400">
                <a:solidFill>
                  <a:srgbClr val="000000"/>
                </a:solidFill>
                <a:latin typeface="DM Sans Bold"/>
              </a:rPr>
              <a:t>WHAT IS ACTIVE DEFENSE ?</a:t>
            </a:r>
          </a:p>
        </p:txBody>
      </p:sp>
      <p:grpSp>
        <p:nvGrpSpPr>
          <p:cNvPr name="Group 6" id="6"/>
          <p:cNvGrpSpPr/>
          <p:nvPr/>
        </p:nvGrpSpPr>
        <p:grpSpPr>
          <a:xfrm rot="0">
            <a:off x="0" y="5485130"/>
            <a:ext cx="18288000" cy="4801870"/>
            <a:chOff x="0" y="0"/>
            <a:chExt cx="4816593" cy="1264690"/>
          </a:xfrm>
        </p:grpSpPr>
        <p:sp>
          <p:nvSpPr>
            <p:cNvPr name="Freeform 7" id="7"/>
            <p:cNvSpPr/>
            <p:nvPr/>
          </p:nvSpPr>
          <p:spPr>
            <a:xfrm flipH="false" flipV="false" rot="0">
              <a:off x="0" y="0"/>
              <a:ext cx="4816592" cy="1264690"/>
            </a:xfrm>
            <a:custGeom>
              <a:avLst/>
              <a:gdLst/>
              <a:ahLst/>
              <a:cxnLst/>
              <a:rect r="r" b="b" t="t" l="l"/>
              <a:pathLst>
                <a:path h="1264690" w="4816592">
                  <a:moveTo>
                    <a:pt x="0" y="0"/>
                  </a:moveTo>
                  <a:lnTo>
                    <a:pt x="4816592" y="0"/>
                  </a:lnTo>
                  <a:lnTo>
                    <a:pt x="4816592" y="1264690"/>
                  </a:lnTo>
                  <a:lnTo>
                    <a:pt x="0" y="1264690"/>
                  </a:lnTo>
                  <a:close/>
                </a:path>
              </a:pathLst>
            </a:custGeom>
            <a:solidFill>
              <a:srgbClr val="5034C4"/>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9" id="9"/>
          <p:cNvSpPr txBox="true"/>
          <p:nvPr/>
        </p:nvSpPr>
        <p:spPr>
          <a:xfrm rot="0">
            <a:off x="589834" y="6505588"/>
            <a:ext cx="17108332" cy="455295"/>
          </a:xfrm>
          <a:prstGeom prst="rect">
            <a:avLst/>
          </a:prstGeom>
        </p:spPr>
        <p:txBody>
          <a:bodyPr anchor="t" rtlCol="false" tIns="0" lIns="0" bIns="0" rIns="0">
            <a:spAutoFit/>
          </a:bodyPr>
          <a:lstStyle/>
          <a:p>
            <a:pPr>
              <a:lnSpc>
                <a:spcPts val="3780"/>
              </a:lnSpc>
            </a:pPr>
            <a:r>
              <a:rPr lang="en-US" sz="2700">
                <a:solidFill>
                  <a:srgbClr val="D9D9D9"/>
                </a:solidFill>
                <a:latin typeface="DM Sans"/>
              </a:rPr>
              <a:t>ACTIVE DEFENSE =  Basic cyber defensive actions + cyber deception operations + adversary engagement </a:t>
            </a:r>
          </a:p>
        </p:txBody>
      </p:sp>
      <p:sp>
        <p:nvSpPr>
          <p:cNvPr name="TextBox 10" id="10"/>
          <p:cNvSpPr txBox="true"/>
          <p:nvPr/>
        </p:nvSpPr>
        <p:spPr>
          <a:xfrm rot="0">
            <a:off x="830106" y="3181831"/>
            <a:ext cx="17008457" cy="1065049"/>
          </a:xfrm>
          <a:prstGeom prst="rect">
            <a:avLst/>
          </a:prstGeom>
        </p:spPr>
        <p:txBody>
          <a:bodyPr anchor="t" rtlCol="false" tIns="0" lIns="0" bIns="0" rIns="0">
            <a:spAutoFit/>
          </a:bodyPr>
          <a:lstStyle/>
          <a:p>
            <a:pPr>
              <a:lnSpc>
                <a:spcPts val="4296"/>
              </a:lnSpc>
            </a:pPr>
            <a:r>
              <a:rPr lang="en-US" sz="3068">
                <a:solidFill>
                  <a:srgbClr val="004AAD"/>
                </a:solidFill>
                <a:latin typeface="Canva Sans"/>
              </a:rPr>
              <a:t>Active defense involves using </a:t>
            </a:r>
            <a:r>
              <a:rPr lang="en-US" sz="3068">
                <a:solidFill>
                  <a:srgbClr val="004AAD"/>
                </a:solidFill>
                <a:latin typeface="Canva Sans Bold"/>
              </a:rPr>
              <a:t>limited offensive counterattacks </a:t>
            </a:r>
            <a:r>
              <a:rPr lang="en-US" sz="3068">
                <a:solidFill>
                  <a:srgbClr val="004AAD"/>
                </a:solidFill>
                <a:latin typeface="Canva Sans"/>
              </a:rPr>
              <a:t>and action for the purpose of preventing enemies from intruding into a contested area or position. </a:t>
            </a:r>
          </a:p>
        </p:txBody>
      </p:sp>
      <p:sp>
        <p:nvSpPr>
          <p:cNvPr name="TextBox 11" id="11"/>
          <p:cNvSpPr txBox="true"/>
          <p:nvPr/>
        </p:nvSpPr>
        <p:spPr>
          <a:xfrm rot="0">
            <a:off x="3600054" y="7475233"/>
            <a:ext cx="15230697" cy="931545"/>
          </a:xfrm>
          <a:prstGeom prst="rect">
            <a:avLst/>
          </a:prstGeom>
        </p:spPr>
        <p:txBody>
          <a:bodyPr anchor="t" rtlCol="false" tIns="0" lIns="0" bIns="0" rIns="0">
            <a:spAutoFit/>
          </a:bodyPr>
          <a:lstStyle/>
          <a:p>
            <a:pPr>
              <a:lnSpc>
                <a:spcPts val="3780"/>
              </a:lnSpc>
            </a:pPr>
            <a:r>
              <a:rPr lang="en-US" sz="2700">
                <a:solidFill>
                  <a:srgbClr val="D9D9D9"/>
                </a:solidFill>
                <a:latin typeface="DM Sans"/>
              </a:rPr>
              <a:t>These defenses enable organizations to counter attacks while also obtaining additional information about the adversary</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2674931"/>
            <a:chOff x="0" y="0"/>
            <a:chExt cx="4816593" cy="704508"/>
          </a:xfrm>
        </p:grpSpPr>
        <p:sp>
          <p:nvSpPr>
            <p:cNvPr name="Freeform 3" id="3"/>
            <p:cNvSpPr/>
            <p:nvPr/>
          </p:nvSpPr>
          <p:spPr>
            <a:xfrm flipH="false" flipV="false" rot="0">
              <a:off x="0" y="0"/>
              <a:ext cx="4816592" cy="704508"/>
            </a:xfrm>
            <a:custGeom>
              <a:avLst/>
              <a:gdLst/>
              <a:ahLst/>
              <a:cxnLst/>
              <a:rect r="r" b="b" t="t" l="l"/>
              <a:pathLst>
                <a:path h="704508" w="4816592">
                  <a:moveTo>
                    <a:pt x="0" y="0"/>
                  </a:moveTo>
                  <a:lnTo>
                    <a:pt x="4816592" y="0"/>
                  </a:lnTo>
                  <a:lnTo>
                    <a:pt x="4816592" y="704508"/>
                  </a:lnTo>
                  <a:lnTo>
                    <a:pt x="0" y="704508"/>
                  </a:lnTo>
                  <a:close/>
                </a:path>
              </a:pathLst>
            </a:custGeom>
            <a:solidFill>
              <a:srgbClr val="C9C4D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0" y="4982902"/>
            <a:ext cx="18288000" cy="5304098"/>
            <a:chOff x="0" y="0"/>
            <a:chExt cx="4816593" cy="1396964"/>
          </a:xfrm>
        </p:grpSpPr>
        <p:sp>
          <p:nvSpPr>
            <p:cNvPr name="Freeform 6" id="6"/>
            <p:cNvSpPr/>
            <p:nvPr/>
          </p:nvSpPr>
          <p:spPr>
            <a:xfrm flipH="false" flipV="false" rot="0">
              <a:off x="0" y="0"/>
              <a:ext cx="4816592" cy="1396964"/>
            </a:xfrm>
            <a:custGeom>
              <a:avLst/>
              <a:gdLst/>
              <a:ahLst/>
              <a:cxnLst/>
              <a:rect r="r" b="b" t="t" l="l"/>
              <a:pathLst>
                <a:path h="1396964" w="4816592">
                  <a:moveTo>
                    <a:pt x="0" y="0"/>
                  </a:moveTo>
                  <a:lnTo>
                    <a:pt x="4816592" y="0"/>
                  </a:lnTo>
                  <a:lnTo>
                    <a:pt x="4816592" y="1396964"/>
                  </a:lnTo>
                  <a:lnTo>
                    <a:pt x="0" y="1396964"/>
                  </a:lnTo>
                  <a:close/>
                </a:path>
              </a:pathLst>
            </a:custGeom>
            <a:solidFill>
              <a:srgbClr val="5034C4"/>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Freeform 8" id="8"/>
          <p:cNvSpPr/>
          <p:nvPr/>
        </p:nvSpPr>
        <p:spPr>
          <a:xfrm flipH="false" flipV="false" rot="0">
            <a:off x="0" y="4982902"/>
            <a:ext cx="5766227" cy="5304098"/>
          </a:xfrm>
          <a:custGeom>
            <a:avLst/>
            <a:gdLst/>
            <a:ahLst/>
            <a:cxnLst/>
            <a:rect r="r" b="b" t="t" l="l"/>
            <a:pathLst>
              <a:path h="5304098" w="5766227">
                <a:moveTo>
                  <a:pt x="0" y="0"/>
                </a:moveTo>
                <a:lnTo>
                  <a:pt x="5766227" y="0"/>
                </a:lnTo>
                <a:lnTo>
                  <a:pt x="5766227" y="5304098"/>
                </a:lnTo>
                <a:lnTo>
                  <a:pt x="0" y="5304098"/>
                </a:lnTo>
                <a:lnTo>
                  <a:pt x="0" y="0"/>
                </a:lnTo>
                <a:close/>
              </a:path>
            </a:pathLst>
          </a:custGeom>
          <a:blipFill>
            <a:blip r:embed="rId2"/>
            <a:stretch>
              <a:fillRect l="-12141" t="-12037" r="-25656" b="-4374"/>
            </a:stretch>
          </a:blipFill>
        </p:spPr>
      </p:sp>
      <p:sp>
        <p:nvSpPr>
          <p:cNvPr name="TextBox 9" id="9"/>
          <p:cNvSpPr txBox="true"/>
          <p:nvPr/>
        </p:nvSpPr>
        <p:spPr>
          <a:xfrm rot="0">
            <a:off x="830106" y="1028700"/>
            <a:ext cx="12610669" cy="971550"/>
          </a:xfrm>
          <a:prstGeom prst="rect">
            <a:avLst/>
          </a:prstGeom>
        </p:spPr>
        <p:txBody>
          <a:bodyPr anchor="t" rtlCol="false" tIns="0" lIns="0" bIns="0" rIns="0">
            <a:spAutoFit/>
          </a:bodyPr>
          <a:lstStyle/>
          <a:p>
            <a:pPr>
              <a:lnSpc>
                <a:spcPts val="7680"/>
              </a:lnSpc>
            </a:pPr>
            <a:r>
              <a:rPr lang="en-US" sz="6400">
                <a:solidFill>
                  <a:srgbClr val="000000"/>
                </a:solidFill>
                <a:latin typeface="DM Sans Bold"/>
              </a:rPr>
              <a:t> ADVERSARY ENGAGEMENT</a:t>
            </a:r>
          </a:p>
        </p:txBody>
      </p:sp>
      <p:sp>
        <p:nvSpPr>
          <p:cNvPr name="TextBox 10" id="10"/>
          <p:cNvSpPr txBox="true"/>
          <p:nvPr/>
        </p:nvSpPr>
        <p:spPr>
          <a:xfrm rot="0">
            <a:off x="4204281" y="3181126"/>
            <a:ext cx="14083719" cy="1469505"/>
          </a:xfrm>
          <a:prstGeom prst="rect">
            <a:avLst/>
          </a:prstGeom>
        </p:spPr>
        <p:txBody>
          <a:bodyPr anchor="t" rtlCol="false" tIns="0" lIns="0" bIns="0" rIns="0">
            <a:spAutoFit/>
          </a:bodyPr>
          <a:lstStyle/>
          <a:p>
            <a:pPr>
              <a:lnSpc>
                <a:spcPts val="3911"/>
              </a:lnSpc>
            </a:pPr>
            <a:r>
              <a:rPr lang="en-US" sz="2793">
                <a:solidFill>
                  <a:srgbClr val="000000"/>
                </a:solidFill>
                <a:latin typeface="Canva Sans Bold"/>
              </a:rPr>
              <a:t>Cyber Denial : </a:t>
            </a:r>
            <a:r>
              <a:rPr lang="en-US" sz="2793">
                <a:solidFill>
                  <a:srgbClr val="000000"/>
                </a:solidFill>
                <a:latin typeface="Canva Sans"/>
              </a:rPr>
              <a:t>is the ability to prevent or otherwise impair the adversary’s ability to conduct their operations. This disruption may limit their movements, collection efforts, or effectiveness of their capabilities.</a:t>
            </a:r>
          </a:p>
        </p:txBody>
      </p:sp>
      <p:sp>
        <p:nvSpPr>
          <p:cNvPr name="TextBox 11" id="11"/>
          <p:cNvSpPr txBox="true"/>
          <p:nvPr/>
        </p:nvSpPr>
        <p:spPr>
          <a:xfrm rot="0">
            <a:off x="6230924" y="6176047"/>
            <a:ext cx="11785223" cy="2891753"/>
          </a:xfrm>
          <a:prstGeom prst="rect">
            <a:avLst/>
          </a:prstGeom>
        </p:spPr>
        <p:txBody>
          <a:bodyPr anchor="t" rtlCol="false" tIns="0" lIns="0" bIns="0" rIns="0">
            <a:spAutoFit/>
          </a:bodyPr>
          <a:lstStyle/>
          <a:p>
            <a:pPr>
              <a:lnSpc>
                <a:spcPts val="3887"/>
              </a:lnSpc>
            </a:pPr>
            <a:r>
              <a:rPr lang="en-US" sz="2776">
                <a:solidFill>
                  <a:srgbClr val="FFFFFF"/>
                </a:solidFill>
                <a:latin typeface="Canva Sans Bold"/>
              </a:rPr>
              <a:t>Cyber Deception</a:t>
            </a:r>
            <a:r>
              <a:rPr lang="en-US" sz="2776">
                <a:solidFill>
                  <a:srgbClr val="FFFFFF"/>
                </a:solidFill>
                <a:latin typeface="Canva Sans"/>
              </a:rPr>
              <a:t> : intentionally reveals deceptive facts and fictions to mislead the adversary. In addition, it conceals critical facts and fictions to prevent the adversary from forming correct estimations or taking appropriate actions. When cyber denial and deception are used together, within the context of strategic planning and analysis, they provide the foundation of Adversary Engagement.</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5034C4"/>
        </a:solidFill>
      </p:bgPr>
    </p:bg>
    <p:spTree>
      <p:nvGrpSpPr>
        <p:cNvPr id="1" name=""/>
        <p:cNvGrpSpPr/>
        <p:nvPr/>
      </p:nvGrpSpPr>
      <p:grpSpPr>
        <a:xfrm>
          <a:off x="0" y="0"/>
          <a:ext cx="0" cy="0"/>
          <a:chOff x="0" y="0"/>
          <a:chExt cx="0" cy="0"/>
        </a:xfrm>
      </p:grpSpPr>
      <p:grpSp>
        <p:nvGrpSpPr>
          <p:cNvPr name="Group 2" id="2"/>
          <p:cNvGrpSpPr/>
          <p:nvPr/>
        </p:nvGrpSpPr>
        <p:grpSpPr>
          <a:xfrm rot="0">
            <a:off x="0" y="0"/>
            <a:ext cx="18387875" cy="3976723"/>
            <a:chOff x="0" y="0"/>
            <a:chExt cx="4842897" cy="1047367"/>
          </a:xfrm>
        </p:grpSpPr>
        <p:sp>
          <p:nvSpPr>
            <p:cNvPr name="Freeform 3" id="3"/>
            <p:cNvSpPr/>
            <p:nvPr/>
          </p:nvSpPr>
          <p:spPr>
            <a:xfrm flipH="false" flipV="false" rot="0">
              <a:off x="0" y="0"/>
              <a:ext cx="4842897" cy="1047367"/>
            </a:xfrm>
            <a:custGeom>
              <a:avLst/>
              <a:gdLst/>
              <a:ahLst/>
              <a:cxnLst/>
              <a:rect r="r" b="b" t="t" l="l"/>
              <a:pathLst>
                <a:path h="1047367" w="4842897">
                  <a:moveTo>
                    <a:pt x="0" y="0"/>
                  </a:moveTo>
                  <a:lnTo>
                    <a:pt x="4842897" y="0"/>
                  </a:lnTo>
                  <a:lnTo>
                    <a:pt x="4842897" y="1047367"/>
                  </a:lnTo>
                  <a:lnTo>
                    <a:pt x="0" y="1047367"/>
                  </a:lnTo>
                  <a:close/>
                </a:path>
              </a:pathLst>
            </a:custGeom>
            <a:solidFill>
              <a:srgbClr val="C9C4D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907971" y="5193657"/>
            <a:ext cx="15687721" cy="3909695"/>
          </a:xfrm>
          <a:prstGeom prst="rect">
            <a:avLst/>
          </a:prstGeom>
        </p:spPr>
        <p:txBody>
          <a:bodyPr anchor="t" rtlCol="false" tIns="0" lIns="0" bIns="0" rIns="0">
            <a:spAutoFit/>
          </a:bodyPr>
          <a:lstStyle/>
          <a:p>
            <a:pPr>
              <a:lnSpc>
                <a:spcPts val="4480"/>
              </a:lnSpc>
            </a:pPr>
            <a:r>
              <a:rPr lang="en-US" sz="3200">
                <a:solidFill>
                  <a:srgbClr val="FFFFFF"/>
                </a:solidFill>
                <a:latin typeface="Canva Sans"/>
              </a:rPr>
              <a:t>The MITRE Engage matrix illustrates the relationship between techniques and tactics. It consists of:</a:t>
            </a:r>
          </a:p>
          <a:p>
            <a:pPr>
              <a:lnSpc>
                <a:spcPts val="4480"/>
              </a:lnSpc>
            </a:pPr>
          </a:p>
          <a:p>
            <a:pPr marL="690881" indent="-345440" lvl="1">
              <a:lnSpc>
                <a:spcPts val="4480"/>
              </a:lnSpc>
              <a:buFont typeface="Arial"/>
              <a:buChar char="•"/>
            </a:pPr>
            <a:r>
              <a:rPr lang="en-US" sz="3200">
                <a:solidFill>
                  <a:srgbClr val="FFFFFF"/>
                </a:solidFill>
                <a:latin typeface="Canva Sans"/>
              </a:rPr>
              <a:t>Tactics — the objective of defenders </a:t>
            </a:r>
          </a:p>
          <a:p>
            <a:pPr>
              <a:lnSpc>
                <a:spcPts val="4480"/>
              </a:lnSpc>
            </a:pPr>
          </a:p>
          <a:p>
            <a:pPr marL="690881" indent="-345440" lvl="1">
              <a:lnSpc>
                <a:spcPts val="4480"/>
              </a:lnSpc>
              <a:buFont typeface="Arial"/>
              <a:buChar char="•"/>
            </a:pPr>
            <a:r>
              <a:rPr lang="en-US" sz="3200">
                <a:solidFill>
                  <a:srgbClr val="FFFFFF"/>
                </a:solidFill>
                <a:latin typeface="Canva Sans"/>
              </a:rPr>
              <a:t>Techniques — how each defense can help achieve one or multiple tactics </a:t>
            </a:r>
          </a:p>
          <a:p>
            <a:pPr>
              <a:lnSpc>
                <a:spcPts val="4480"/>
              </a:lnSpc>
            </a:pPr>
          </a:p>
        </p:txBody>
      </p:sp>
      <p:sp>
        <p:nvSpPr>
          <p:cNvPr name="TextBox 6" id="6"/>
          <p:cNvSpPr txBox="true"/>
          <p:nvPr/>
        </p:nvSpPr>
        <p:spPr>
          <a:xfrm rot="0">
            <a:off x="907971" y="450794"/>
            <a:ext cx="11514565" cy="1694422"/>
          </a:xfrm>
          <a:prstGeom prst="rect">
            <a:avLst/>
          </a:prstGeom>
        </p:spPr>
        <p:txBody>
          <a:bodyPr anchor="t" rtlCol="false" tIns="0" lIns="0" bIns="0" rIns="0">
            <a:spAutoFit/>
          </a:bodyPr>
          <a:lstStyle/>
          <a:p>
            <a:pPr>
              <a:lnSpc>
                <a:spcPts val="6881"/>
              </a:lnSpc>
            </a:pPr>
            <a:r>
              <a:rPr lang="en-US" sz="4915" spc="49">
                <a:solidFill>
                  <a:srgbClr val="000000"/>
                </a:solidFill>
                <a:latin typeface="Canva Sans Bold"/>
              </a:rPr>
              <a:t>The MITRE Engage matrix</a:t>
            </a:r>
          </a:p>
          <a:p>
            <a:pPr algn="ctr">
              <a:lnSpc>
                <a:spcPts val="6881"/>
              </a:lnSpc>
            </a:pPr>
          </a:p>
        </p:txBody>
      </p:sp>
      <p:sp>
        <p:nvSpPr>
          <p:cNvPr name="TextBox 7" id="7"/>
          <p:cNvSpPr txBox="true"/>
          <p:nvPr/>
        </p:nvSpPr>
        <p:spPr>
          <a:xfrm rot="0">
            <a:off x="956432" y="1664879"/>
            <a:ext cx="16475011" cy="1307705"/>
          </a:xfrm>
          <a:prstGeom prst="rect">
            <a:avLst/>
          </a:prstGeom>
        </p:spPr>
        <p:txBody>
          <a:bodyPr anchor="t" rtlCol="false" tIns="0" lIns="0" bIns="0" rIns="0">
            <a:spAutoFit/>
          </a:bodyPr>
          <a:lstStyle/>
          <a:p>
            <a:pPr>
              <a:lnSpc>
                <a:spcPts val="3521"/>
              </a:lnSpc>
            </a:pPr>
            <a:r>
              <a:rPr lang="en-US" sz="2515">
                <a:solidFill>
                  <a:srgbClr val="000000"/>
                </a:solidFill>
                <a:latin typeface="Canva Sans"/>
              </a:rPr>
              <a:t>This model can help defenders use tactics to quickly identify the most relevant technique for each tactical objective. Defenders can use the model to build the most relevant defense solution out of the variety of Engage active defenses.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5034C4"/>
        </a:solidFill>
      </p:bgPr>
    </p:bg>
    <p:spTree>
      <p:nvGrpSpPr>
        <p:cNvPr id="1" name=""/>
        <p:cNvGrpSpPr/>
        <p:nvPr/>
      </p:nvGrpSpPr>
      <p:grpSpPr>
        <a:xfrm>
          <a:off x="0" y="0"/>
          <a:ext cx="0" cy="0"/>
          <a:chOff x="0" y="0"/>
          <a:chExt cx="0" cy="0"/>
        </a:xfrm>
      </p:grpSpPr>
      <p:grpSp>
        <p:nvGrpSpPr>
          <p:cNvPr name="Group 2" id="2"/>
          <p:cNvGrpSpPr/>
          <p:nvPr/>
        </p:nvGrpSpPr>
        <p:grpSpPr>
          <a:xfrm rot="0">
            <a:off x="0" y="7612069"/>
            <a:ext cx="18288000" cy="2674931"/>
            <a:chOff x="0" y="0"/>
            <a:chExt cx="4816593" cy="704508"/>
          </a:xfrm>
        </p:grpSpPr>
        <p:sp>
          <p:nvSpPr>
            <p:cNvPr name="Freeform 3" id="3"/>
            <p:cNvSpPr/>
            <p:nvPr/>
          </p:nvSpPr>
          <p:spPr>
            <a:xfrm flipH="false" flipV="false" rot="0">
              <a:off x="0" y="0"/>
              <a:ext cx="4816592" cy="704508"/>
            </a:xfrm>
            <a:custGeom>
              <a:avLst/>
              <a:gdLst/>
              <a:ahLst/>
              <a:cxnLst/>
              <a:rect r="r" b="b" t="t" l="l"/>
              <a:pathLst>
                <a:path h="704508" w="4816592">
                  <a:moveTo>
                    <a:pt x="0" y="0"/>
                  </a:moveTo>
                  <a:lnTo>
                    <a:pt x="4816592" y="0"/>
                  </a:lnTo>
                  <a:lnTo>
                    <a:pt x="4816592" y="704508"/>
                  </a:lnTo>
                  <a:lnTo>
                    <a:pt x="0" y="704508"/>
                  </a:lnTo>
                  <a:close/>
                </a:path>
              </a:pathLst>
            </a:custGeom>
            <a:solidFill>
              <a:srgbClr val="C9C4D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1505238" y="1117873"/>
            <a:ext cx="15303748" cy="8065075"/>
          </a:xfrm>
          <a:custGeom>
            <a:avLst/>
            <a:gdLst/>
            <a:ahLst/>
            <a:cxnLst/>
            <a:rect r="r" b="b" t="t" l="l"/>
            <a:pathLst>
              <a:path h="8065075" w="15303748">
                <a:moveTo>
                  <a:pt x="0" y="0"/>
                </a:moveTo>
                <a:lnTo>
                  <a:pt x="15303748" y="0"/>
                </a:lnTo>
                <a:lnTo>
                  <a:pt x="15303748" y="8065075"/>
                </a:lnTo>
                <a:lnTo>
                  <a:pt x="0" y="8065075"/>
                </a:lnTo>
                <a:lnTo>
                  <a:pt x="0" y="0"/>
                </a:lnTo>
                <a:close/>
              </a:path>
            </a:pathLst>
          </a:custGeom>
          <a:blipFill>
            <a:blip r:embed="rId2"/>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5034C4"/>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503351"/>
            <a:chOff x="0" y="0"/>
            <a:chExt cx="4816593" cy="659319"/>
          </a:xfrm>
        </p:grpSpPr>
        <p:sp>
          <p:nvSpPr>
            <p:cNvPr name="Freeform 3" id="3"/>
            <p:cNvSpPr/>
            <p:nvPr/>
          </p:nvSpPr>
          <p:spPr>
            <a:xfrm flipH="false" flipV="false" rot="0">
              <a:off x="0" y="0"/>
              <a:ext cx="4816592" cy="659319"/>
            </a:xfrm>
            <a:custGeom>
              <a:avLst/>
              <a:gdLst/>
              <a:ahLst/>
              <a:cxnLst/>
              <a:rect r="r" b="b" t="t" l="l"/>
              <a:pathLst>
                <a:path h="659319" w="4816592">
                  <a:moveTo>
                    <a:pt x="0" y="0"/>
                  </a:moveTo>
                  <a:lnTo>
                    <a:pt x="4816592" y="0"/>
                  </a:lnTo>
                  <a:lnTo>
                    <a:pt x="4816592" y="659319"/>
                  </a:lnTo>
                  <a:lnTo>
                    <a:pt x="0" y="659319"/>
                  </a:lnTo>
                  <a:close/>
                </a:path>
              </a:pathLst>
            </a:custGeom>
            <a:solidFill>
              <a:srgbClr val="C9C4D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0" y="1500689"/>
            <a:ext cx="18288000" cy="8786311"/>
          </a:xfrm>
          <a:custGeom>
            <a:avLst/>
            <a:gdLst/>
            <a:ahLst/>
            <a:cxnLst/>
            <a:rect r="r" b="b" t="t" l="l"/>
            <a:pathLst>
              <a:path h="8786311" w="18288000">
                <a:moveTo>
                  <a:pt x="0" y="0"/>
                </a:moveTo>
                <a:lnTo>
                  <a:pt x="18288000" y="0"/>
                </a:lnTo>
                <a:lnTo>
                  <a:pt x="18288000" y="8786311"/>
                </a:lnTo>
                <a:lnTo>
                  <a:pt x="0" y="8786311"/>
                </a:lnTo>
                <a:lnTo>
                  <a:pt x="0" y="0"/>
                </a:lnTo>
                <a:close/>
              </a:path>
            </a:pathLst>
          </a:custGeom>
          <a:blipFill>
            <a:blip r:embed="rId2"/>
            <a:stretch>
              <a:fillRect l="0" t="0" r="0" b="0"/>
            </a:stretch>
          </a:blipFill>
        </p:spPr>
      </p:sp>
      <p:sp>
        <p:nvSpPr>
          <p:cNvPr name="TextBox 6" id="6"/>
          <p:cNvSpPr txBox="true"/>
          <p:nvPr/>
        </p:nvSpPr>
        <p:spPr>
          <a:xfrm rot="0">
            <a:off x="633046" y="364580"/>
            <a:ext cx="5469731"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ENGAGE MATRIX</a:t>
            </a: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5034C4"/>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503351"/>
            <a:chOff x="0" y="0"/>
            <a:chExt cx="4816593" cy="659319"/>
          </a:xfrm>
        </p:grpSpPr>
        <p:sp>
          <p:nvSpPr>
            <p:cNvPr name="Freeform 3" id="3"/>
            <p:cNvSpPr/>
            <p:nvPr/>
          </p:nvSpPr>
          <p:spPr>
            <a:xfrm flipH="false" flipV="false" rot="0">
              <a:off x="0" y="0"/>
              <a:ext cx="4816592" cy="659319"/>
            </a:xfrm>
            <a:custGeom>
              <a:avLst/>
              <a:gdLst/>
              <a:ahLst/>
              <a:cxnLst/>
              <a:rect r="r" b="b" t="t" l="l"/>
              <a:pathLst>
                <a:path h="659319" w="4816592">
                  <a:moveTo>
                    <a:pt x="0" y="0"/>
                  </a:moveTo>
                  <a:lnTo>
                    <a:pt x="4816592" y="0"/>
                  </a:lnTo>
                  <a:lnTo>
                    <a:pt x="4816592" y="659319"/>
                  </a:lnTo>
                  <a:lnTo>
                    <a:pt x="0" y="659319"/>
                  </a:lnTo>
                  <a:close/>
                </a:path>
              </a:pathLst>
            </a:custGeom>
            <a:solidFill>
              <a:srgbClr val="C9C4D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1028700" y="517525"/>
            <a:ext cx="16945013" cy="927100"/>
          </a:xfrm>
          <a:prstGeom prst="rect">
            <a:avLst/>
          </a:prstGeom>
        </p:spPr>
        <p:txBody>
          <a:bodyPr anchor="t" rtlCol="false" tIns="0" lIns="0" bIns="0" rIns="0">
            <a:spAutoFit/>
          </a:bodyPr>
          <a:lstStyle/>
          <a:p>
            <a:pPr>
              <a:lnSpc>
                <a:spcPts val="7699"/>
              </a:lnSpc>
            </a:pPr>
            <a:r>
              <a:rPr lang="en-US" sz="5499" spc="27">
                <a:solidFill>
                  <a:srgbClr val="181712"/>
                </a:solidFill>
                <a:latin typeface="DM Sans Bold"/>
              </a:rPr>
              <a:t>ENGAGE MATRIX</a:t>
            </a:r>
          </a:p>
        </p:txBody>
      </p:sp>
      <p:sp>
        <p:nvSpPr>
          <p:cNvPr name="TextBox 6" id="6"/>
          <p:cNvSpPr txBox="true"/>
          <p:nvPr/>
        </p:nvSpPr>
        <p:spPr>
          <a:xfrm rot="0">
            <a:off x="1028700" y="2831649"/>
            <a:ext cx="16440186" cy="2124075"/>
          </a:xfrm>
          <a:prstGeom prst="rect">
            <a:avLst/>
          </a:prstGeom>
        </p:spPr>
        <p:txBody>
          <a:bodyPr anchor="t" rtlCol="false" tIns="0" lIns="0" bIns="0" rIns="0">
            <a:spAutoFit/>
          </a:bodyPr>
          <a:lstStyle/>
          <a:p>
            <a:pPr>
              <a:lnSpc>
                <a:spcPts val="4200"/>
              </a:lnSpc>
            </a:pPr>
            <a:r>
              <a:rPr lang="en-US" sz="3000" spc="30">
                <a:solidFill>
                  <a:srgbClr val="000000"/>
                </a:solidFill>
                <a:latin typeface="DM Sans Bold"/>
              </a:rPr>
              <a:t>1. Prepare(</a:t>
            </a:r>
            <a:r>
              <a:rPr lang="en-US" sz="3000" spc="30">
                <a:solidFill>
                  <a:srgbClr val="FFFFFF"/>
                </a:solidFill>
                <a:latin typeface="DM Sans Bold"/>
              </a:rPr>
              <a:t>Strategic action</a:t>
            </a:r>
            <a:r>
              <a:rPr lang="en-US" sz="3000" spc="30">
                <a:solidFill>
                  <a:srgbClr val="000000"/>
                </a:solidFill>
                <a:latin typeface="DM Sans Bold"/>
              </a:rPr>
              <a:t>) --</a:t>
            </a:r>
            <a:r>
              <a:rPr lang="en-US" sz="3000" spc="30">
                <a:solidFill>
                  <a:srgbClr val="7AC7CF"/>
                </a:solidFill>
                <a:latin typeface="DM Sans Bold"/>
              </a:rPr>
              <a:t> </a:t>
            </a:r>
            <a:r>
              <a:rPr lang="en-US" sz="3000" spc="30">
                <a:solidFill>
                  <a:srgbClr val="FFFFFF"/>
                </a:solidFill>
                <a:latin typeface="DM Sans"/>
              </a:rPr>
              <a:t>Strategic actions ensure that defenders appropriately drive operations with strategic planning and analysis. These actions map to the Prepare and Understand phases of the 10-Step Process</a:t>
            </a:r>
            <a:r>
              <a:rPr lang="en-US" sz="3000" spc="30">
                <a:solidFill>
                  <a:srgbClr val="FFFFFF"/>
                </a:solidFill>
                <a:latin typeface="DM Sans Bold"/>
              </a:rPr>
              <a:t>.</a:t>
            </a:r>
          </a:p>
          <a:p>
            <a:pPr>
              <a:lnSpc>
                <a:spcPts val="4200"/>
              </a:lnSpc>
            </a:pPr>
          </a:p>
        </p:txBody>
      </p:sp>
      <p:sp>
        <p:nvSpPr>
          <p:cNvPr name="TextBox 7" id="7"/>
          <p:cNvSpPr txBox="true"/>
          <p:nvPr/>
        </p:nvSpPr>
        <p:spPr>
          <a:xfrm rot="0">
            <a:off x="1028700" y="5131435"/>
            <a:ext cx="16440186" cy="2124075"/>
          </a:xfrm>
          <a:prstGeom prst="rect">
            <a:avLst/>
          </a:prstGeom>
        </p:spPr>
        <p:txBody>
          <a:bodyPr anchor="t" rtlCol="false" tIns="0" lIns="0" bIns="0" rIns="0">
            <a:spAutoFit/>
          </a:bodyPr>
          <a:lstStyle/>
          <a:p>
            <a:pPr>
              <a:lnSpc>
                <a:spcPts val="4200"/>
              </a:lnSpc>
            </a:pPr>
            <a:r>
              <a:rPr lang="en-US" sz="3000" spc="30">
                <a:solidFill>
                  <a:srgbClr val="000000"/>
                </a:solidFill>
                <a:latin typeface="DM Sans Bold"/>
              </a:rPr>
              <a:t>2. Expose, Affect and Elicit (</a:t>
            </a:r>
            <a:r>
              <a:rPr lang="en-US" sz="3000" spc="30">
                <a:solidFill>
                  <a:srgbClr val="FFFFFF"/>
                </a:solidFill>
                <a:latin typeface="DM Sans Bold"/>
              </a:rPr>
              <a:t>Engagement action</a:t>
            </a:r>
            <a:r>
              <a:rPr lang="en-US" sz="3000" spc="30">
                <a:solidFill>
                  <a:srgbClr val="000000"/>
                </a:solidFill>
                <a:latin typeface="DM Sans Bold"/>
              </a:rPr>
              <a:t>) --</a:t>
            </a:r>
            <a:r>
              <a:rPr lang="en-US" sz="3000" spc="30">
                <a:solidFill>
                  <a:srgbClr val="000000"/>
                </a:solidFill>
                <a:latin typeface="DM Sans"/>
              </a:rPr>
              <a:t> </a:t>
            </a:r>
            <a:r>
              <a:rPr lang="en-US" sz="3000" spc="30">
                <a:solidFill>
                  <a:srgbClr val="FFFFFF"/>
                </a:solidFill>
                <a:latin typeface="DM Sans"/>
              </a:rPr>
              <a:t>Engagement actions are the traditional cyber denial and deception activities that are used to drive progress towards your objectives. These actions map to the Operate phase of the 10-Step Process.</a:t>
            </a:r>
          </a:p>
          <a:p>
            <a:pPr>
              <a:lnSpc>
                <a:spcPts val="4200"/>
              </a:lnSpc>
            </a:pPr>
          </a:p>
        </p:txBody>
      </p:sp>
      <p:sp>
        <p:nvSpPr>
          <p:cNvPr name="TextBox 8" id="8"/>
          <p:cNvSpPr txBox="true"/>
          <p:nvPr/>
        </p:nvSpPr>
        <p:spPr>
          <a:xfrm rot="0">
            <a:off x="1028700" y="7627303"/>
            <a:ext cx="16440186" cy="1590675"/>
          </a:xfrm>
          <a:prstGeom prst="rect">
            <a:avLst/>
          </a:prstGeom>
        </p:spPr>
        <p:txBody>
          <a:bodyPr anchor="t" rtlCol="false" tIns="0" lIns="0" bIns="0" rIns="0">
            <a:spAutoFit/>
          </a:bodyPr>
          <a:lstStyle/>
          <a:p>
            <a:pPr>
              <a:lnSpc>
                <a:spcPts val="4200"/>
              </a:lnSpc>
            </a:pPr>
            <a:r>
              <a:rPr lang="en-US" sz="3000">
                <a:solidFill>
                  <a:srgbClr val="000000"/>
                </a:solidFill>
                <a:latin typeface="DM Sans Bold"/>
              </a:rPr>
              <a:t>3. Understand (</a:t>
            </a:r>
            <a:r>
              <a:rPr lang="en-US" sz="3000">
                <a:solidFill>
                  <a:srgbClr val="FFFFFF"/>
                </a:solidFill>
                <a:latin typeface="DM Sans Bold"/>
              </a:rPr>
              <a:t>S﻿trategic action</a:t>
            </a:r>
            <a:r>
              <a:rPr lang="en-US" sz="3000">
                <a:solidFill>
                  <a:srgbClr val="000000"/>
                </a:solidFill>
                <a:latin typeface="DM Sans Bold"/>
              </a:rPr>
              <a:t>)--</a:t>
            </a:r>
            <a:r>
              <a:rPr lang="en-US" sz="3000">
                <a:solidFill>
                  <a:srgbClr val="7AC7CF"/>
                </a:solidFill>
                <a:latin typeface="DM Sans Bold"/>
              </a:rPr>
              <a:t> </a:t>
            </a:r>
            <a:r>
              <a:rPr lang="en-US" sz="3000">
                <a:solidFill>
                  <a:srgbClr val="FFFFFF"/>
                </a:solidFill>
                <a:latin typeface="DM Sans"/>
              </a:rPr>
              <a:t>Strategic actions ﻿ensure that defenders appropriately drive operations with strategic planning and analysis. These actions map to the Prepare and Understand phases of the 10-Step Process.</a:t>
            </a:r>
          </a:p>
        </p:txBody>
      </p:sp>
      <p:sp>
        <p:nvSpPr>
          <p:cNvPr name="TextBox 9" id="9"/>
          <p:cNvSpPr txBox="true"/>
          <p:nvPr/>
        </p:nvSpPr>
        <p:spPr>
          <a:xfrm rot="0">
            <a:off x="953794" y="1668178"/>
            <a:ext cx="16945013" cy="523873"/>
          </a:xfrm>
          <a:prstGeom prst="rect">
            <a:avLst/>
          </a:prstGeom>
        </p:spPr>
        <p:txBody>
          <a:bodyPr anchor="t" rtlCol="false" tIns="0" lIns="0" bIns="0" rIns="0">
            <a:spAutoFit/>
          </a:bodyPr>
          <a:lstStyle/>
          <a:p>
            <a:pPr>
              <a:lnSpc>
                <a:spcPts val="4200"/>
              </a:lnSpc>
            </a:pPr>
            <a:r>
              <a:rPr lang="en-US" sz="3000" spc="15">
                <a:solidFill>
                  <a:srgbClr val="181712"/>
                </a:solidFill>
                <a:latin typeface="DM Sans Bold"/>
              </a:rPr>
              <a:t>The Engage Matrix is broken into several components,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5034C4"/>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503351"/>
            <a:chOff x="0" y="0"/>
            <a:chExt cx="4816593" cy="659319"/>
          </a:xfrm>
        </p:grpSpPr>
        <p:sp>
          <p:nvSpPr>
            <p:cNvPr name="Freeform 3" id="3"/>
            <p:cNvSpPr/>
            <p:nvPr/>
          </p:nvSpPr>
          <p:spPr>
            <a:xfrm flipH="false" flipV="false" rot="0">
              <a:off x="0" y="0"/>
              <a:ext cx="4816592" cy="659319"/>
            </a:xfrm>
            <a:custGeom>
              <a:avLst/>
              <a:gdLst/>
              <a:ahLst/>
              <a:cxnLst/>
              <a:rect r="r" b="b" t="t" l="l"/>
              <a:pathLst>
                <a:path h="659319" w="4816592">
                  <a:moveTo>
                    <a:pt x="0" y="0"/>
                  </a:moveTo>
                  <a:lnTo>
                    <a:pt x="4816592" y="0"/>
                  </a:lnTo>
                  <a:lnTo>
                    <a:pt x="4816592" y="659319"/>
                  </a:lnTo>
                  <a:lnTo>
                    <a:pt x="0" y="659319"/>
                  </a:lnTo>
                  <a:close/>
                </a:path>
              </a:pathLst>
            </a:custGeom>
            <a:solidFill>
              <a:srgbClr val="C9C4D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5911233" y="2503351"/>
            <a:ext cx="11348067" cy="7783649"/>
          </a:xfrm>
          <a:custGeom>
            <a:avLst/>
            <a:gdLst/>
            <a:ahLst/>
            <a:cxnLst/>
            <a:rect r="r" b="b" t="t" l="l"/>
            <a:pathLst>
              <a:path h="7783649" w="11348067">
                <a:moveTo>
                  <a:pt x="0" y="0"/>
                </a:moveTo>
                <a:lnTo>
                  <a:pt x="11348067" y="0"/>
                </a:lnTo>
                <a:lnTo>
                  <a:pt x="11348067" y="7783649"/>
                </a:lnTo>
                <a:lnTo>
                  <a:pt x="0" y="7783649"/>
                </a:lnTo>
                <a:lnTo>
                  <a:pt x="0" y="0"/>
                </a:lnTo>
                <a:close/>
              </a:path>
            </a:pathLst>
          </a:custGeom>
          <a:blipFill>
            <a:blip r:embed="rId2"/>
            <a:stretch>
              <a:fillRect l="-549" t="0" r="-549" b="0"/>
            </a:stretch>
          </a:blipFill>
        </p:spPr>
      </p:sp>
      <p:sp>
        <p:nvSpPr>
          <p:cNvPr name="TextBox 6" id="6"/>
          <p:cNvSpPr txBox="true"/>
          <p:nvPr/>
        </p:nvSpPr>
        <p:spPr>
          <a:xfrm rot="0">
            <a:off x="207818" y="760503"/>
            <a:ext cx="9541368"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ENGAGE 10 step process</a:t>
            </a: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5034C4"/>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503351"/>
            <a:chOff x="0" y="0"/>
            <a:chExt cx="4816593" cy="659319"/>
          </a:xfrm>
        </p:grpSpPr>
        <p:sp>
          <p:nvSpPr>
            <p:cNvPr name="Freeform 3" id="3"/>
            <p:cNvSpPr/>
            <p:nvPr/>
          </p:nvSpPr>
          <p:spPr>
            <a:xfrm flipH="false" flipV="false" rot="0">
              <a:off x="0" y="0"/>
              <a:ext cx="4816592" cy="659319"/>
            </a:xfrm>
            <a:custGeom>
              <a:avLst/>
              <a:gdLst/>
              <a:ahLst/>
              <a:cxnLst/>
              <a:rect r="r" b="b" t="t" l="l"/>
              <a:pathLst>
                <a:path h="659319" w="4816592">
                  <a:moveTo>
                    <a:pt x="0" y="0"/>
                  </a:moveTo>
                  <a:lnTo>
                    <a:pt x="4816592" y="0"/>
                  </a:lnTo>
                  <a:lnTo>
                    <a:pt x="4816592" y="659319"/>
                  </a:lnTo>
                  <a:lnTo>
                    <a:pt x="0" y="659319"/>
                  </a:lnTo>
                  <a:close/>
                </a:path>
              </a:pathLst>
            </a:custGeom>
            <a:solidFill>
              <a:srgbClr val="C9C4D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1028700" y="517525"/>
            <a:ext cx="16945013" cy="927100"/>
          </a:xfrm>
          <a:prstGeom prst="rect">
            <a:avLst/>
          </a:prstGeom>
        </p:spPr>
        <p:txBody>
          <a:bodyPr anchor="t" rtlCol="false" tIns="0" lIns="0" bIns="0" rIns="0">
            <a:spAutoFit/>
          </a:bodyPr>
          <a:lstStyle/>
          <a:p>
            <a:pPr>
              <a:lnSpc>
                <a:spcPts val="7699"/>
              </a:lnSpc>
            </a:pPr>
            <a:r>
              <a:rPr lang="en-US" sz="5499" spc="27">
                <a:solidFill>
                  <a:srgbClr val="181712"/>
                </a:solidFill>
                <a:latin typeface="DM Sans Bold"/>
              </a:rPr>
              <a:t>ENGAGE MATRIX</a:t>
            </a:r>
          </a:p>
        </p:txBody>
      </p:sp>
      <p:sp>
        <p:nvSpPr>
          <p:cNvPr name="TextBox 6" id="6"/>
          <p:cNvSpPr txBox="true"/>
          <p:nvPr/>
        </p:nvSpPr>
        <p:spPr>
          <a:xfrm rot="0">
            <a:off x="1028700" y="2831649"/>
            <a:ext cx="16440186" cy="2124075"/>
          </a:xfrm>
          <a:prstGeom prst="rect">
            <a:avLst/>
          </a:prstGeom>
        </p:spPr>
        <p:txBody>
          <a:bodyPr anchor="t" rtlCol="false" tIns="0" lIns="0" bIns="0" rIns="0">
            <a:spAutoFit/>
          </a:bodyPr>
          <a:lstStyle/>
          <a:p>
            <a:pPr>
              <a:lnSpc>
                <a:spcPts val="4200"/>
              </a:lnSpc>
            </a:pPr>
            <a:r>
              <a:rPr lang="en-US" sz="3000" spc="30">
                <a:solidFill>
                  <a:srgbClr val="000000"/>
                </a:solidFill>
                <a:latin typeface="DM Sans Bold"/>
              </a:rPr>
              <a:t>1. EXPOSE (</a:t>
            </a:r>
            <a:r>
              <a:rPr lang="en-US" sz="3000" spc="30">
                <a:solidFill>
                  <a:srgbClr val="FFFFFF"/>
                </a:solidFill>
                <a:latin typeface="DM Sans Bold"/>
              </a:rPr>
              <a:t>Collect &amp; Detect</a:t>
            </a:r>
            <a:r>
              <a:rPr lang="en-US" sz="3000" spc="30">
                <a:solidFill>
                  <a:srgbClr val="000000"/>
                </a:solidFill>
                <a:latin typeface="DM Sans Bold"/>
              </a:rPr>
              <a:t>) --</a:t>
            </a:r>
            <a:r>
              <a:rPr lang="en-US" sz="3000" spc="30">
                <a:solidFill>
                  <a:srgbClr val="7AC7CF"/>
                </a:solidFill>
                <a:latin typeface="DM Sans Bold"/>
              </a:rPr>
              <a:t> </a:t>
            </a:r>
            <a:r>
              <a:rPr lang="en-US" sz="3000" spc="30">
                <a:solidFill>
                  <a:srgbClr val="FFFFFF"/>
                </a:solidFill>
                <a:latin typeface="DM Sans Bold"/>
              </a:rPr>
              <a:t>We can Expose adversaries on the network by using deceptive activities to provide high fidelity alerts when adversaries are active in the engagement environment.</a:t>
            </a:r>
          </a:p>
          <a:p>
            <a:pPr>
              <a:lnSpc>
                <a:spcPts val="4200"/>
              </a:lnSpc>
            </a:pPr>
          </a:p>
        </p:txBody>
      </p:sp>
      <p:sp>
        <p:nvSpPr>
          <p:cNvPr name="TextBox 7" id="7"/>
          <p:cNvSpPr txBox="true"/>
          <p:nvPr/>
        </p:nvSpPr>
        <p:spPr>
          <a:xfrm rot="0">
            <a:off x="1028700" y="5131435"/>
            <a:ext cx="16440186" cy="2124075"/>
          </a:xfrm>
          <a:prstGeom prst="rect">
            <a:avLst/>
          </a:prstGeom>
        </p:spPr>
        <p:txBody>
          <a:bodyPr anchor="t" rtlCol="false" tIns="0" lIns="0" bIns="0" rIns="0">
            <a:spAutoFit/>
          </a:bodyPr>
          <a:lstStyle/>
          <a:p>
            <a:pPr>
              <a:lnSpc>
                <a:spcPts val="4200"/>
              </a:lnSpc>
            </a:pPr>
            <a:r>
              <a:rPr lang="en-US" sz="3000" spc="30">
                <a:solidFill>
                  <a:srgbClr val="000000"/>
                </a:solidFill>
                <a:latin typeface="DM Sans Bold"/>
              </a:rPr>
              <a:t>2. AFFECT  (</a:t>
            </a:r>
            <a:r>
              <a:rPr lang="en-US" sz="3000" spc="30">
                <a:solidFill>
                  <a:srgbClr val="FFFFFF"/>
                </a:solidFill>
                <a:latin typeface="DM Sans Bold"/>
              </a:rPr>
              <a:t>Prevent, Direct &amp; Disrupt</a:t>
            </a:r>
            <a:r>
              <a:rPr lang="en-US" sz="3000" spc="30">
                <a:solidFill>
                  <a:srgbClr val="000000"/>
                </a:solidFill>
                <a:latin typeface="DM Sans Bold"/>
              </a:rPr>
              <a:t>) --</a:t>
            </a:r>
            <a:r>
              <a:rPr lang="en-US" sz="3000" spc="30">
                <a:solidFill>
                  <a:srgbClr val="000000"/>
                </a:solidFill>
                <a:latin typeface="DM Sans"/>
              </a:rPr>
              <a:t> </a:t>
            </a:r>
            <a:r>
              <a:rPr lang="en-US" sz="3000" spc="30">
                <a:solidFill>
                  <a:srgbClr val="FFFFFF"/>
                </a:solidFill>
                <a:latin typeface="DM Sans"/>
              </a:rPr>
              <a:t>We can Affect adversaries by having a negative impact on their operations. Affect activities are ultimately about changing the cost-value proposition in cyber operations for the adversary. </a:t>
            </a:r>
          </a:p>
          <a:p>
            <a:pPr>
              <a:lnSpc>
                <a:spcPts val="4200"/>
              </a:lnSpc>
            </a:pPr>
          </a:p>
        </p:txBody>
      </p:sp>
      <p:sp>
        <p:nvSpPr>
          <p:cNvPr name="TextBox 8" id="8"/>
          <p:cNvSpPr txBox="true"/>
          <p:nvPr/>
        </p:nvSpPr>
        <p:spPr>
          <a:xfrm rot="0">
            <a:off x="1028700" y="7360603"/>
            <a:ext cx="16440186" cy="2124075"/>
          </a:xfrm>
          <a:prstGeom prst="rect">
            <a:avLst/>
          </a:prstGeom>
        </p:spPr>
        <p:txBody>
          <a:bodyPr anchor="t" rtlCol="false" tIns="0" lIns="0" bIns="0" rIns="0">
            <a:spAutoFit/>
          </a:bodyPr>
          <a:lstStyle/>
          <a:p>
            <a:pPr>
              <a:lnSpc>
                <a:spcPts val="4200"/>
              </a:lnSpc>
            </a:pPr>
            <a:r>
              <a:rPr lang="en-US" sz="3000">
                <a:solidFill>
                  <a:srgbClr val="000000"/>
                </a:solidFill>
                <a:latin typeface="DM Sans Bold"/>
              </a:rPr>
              <a:t>3. ELICIT  (</a:t>
            </a:r>
            <a:r>
              <a:rPr lang="en-US" sz="3000">
                <a:solidFill>
                  <a:srgbClr val="FFFFFF"/>
                </a:solidFill>
                <a:latin typeface="DM Sans Bold"/>
              </a:rPr>
              <a:t>Reassure &amp; Motivate</a:t>
            </a:r>
            <a:r>
              <a:rPr lang="en-US" sz="3000">
                <a:solidFill>
                  <a:srgbClr val="000000"/>
                </a:solidFill>
                <a:latin typeface="DM Sans Bold"/>
              </a:rPr>
              <a:t>)--</a:t>
            </a:r>
            <a:r>
              <a:rPr lang="en-US" sz="3000">
                <a:solidFill>
                  <a:srgbClr val="7AC7CF"/>
                </a:solidFill>
                <a:latin typeface="DM Sans Bold"/>
              </a:rPr>
              <a:t> </a:t>
            </a:r>
            <a:r>
              <a:rPr lang="en-US" sz="3000">
                <a:solidFill>
                  <a:srgbClr val="FFFFFF"/>
                </a:solidFill>
                <a:latin typeface="DM Sans"/>
              </a:rPr>
              <a:t>We can Elicit information about the adversary to learn about their TTPs. By creating an engagement environment that is uniquely tailored to engage with specific adversaries, the defenders can encourage the adversary to reveal additional or more advanced capabilities.</a:t>
            </a:r>
          </a:p>
        </p:txBody>
      </p:sp>
      <p:sp>
        <p:nvSpPr>
          <p:cNvPr name="TextBox 9" id="9"/>
          <p:cNvSpPr txBox="true"/>
          <p:nvPr/>
        </p:nvSpPr>
        <p:spPr>
          <a:xfrm rot="0">
            <a:off x="953794" y="1668178"/>
            <a:ext cx="16945013" cy="523873"/>
          </a:xfrm>
          <a:prstGeom prst="rect">
            <a:avLst/>
          </a:prstGeom>
        </p:spPr>
        <p:txBody>
          <a:bodyPr anchor="t" rtlCol="false" tIns="0" lIns="0" bIns="0" rIns="0">
            <a:spAutoFit/>
          </a:bodyPr>
          <a:lstStyle/>
          <a:p>
            <a:pPr>
              <a:lnSpc>
                <a:spcPts val="4200"/>
              </a:lnSpc>
            </a:pPr>
            <a:r>
              <a:rPr lang="en-US" sz="3000" spc="15">
                <a:solidFill>
                  <a:srgbClr val="181712"/>
                </a:solidFill>
                <a:latin typeface="DM Sans Bold"/>
              </a:rPr>
              <a:t>ENGAGEMENT OPERATIONS</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5034C4"/>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674931"/>
            <a:chOff x="0" y="0"/>
            <a:chExt cx="4816593" cy="704508"/>
          </a:xfrm>
        </p:grpSpPr>
        <p:sp>
          <p:nvSpPr>
            <p:cNvPr name="Freeform 3" id="3"/>
            <p:cNvSpPr/>
            <p:nvPr/>
          </p:nvSpPr>
          <p:spPr>
            <a:xfrm flipH="false" flipV="false" rot="0">
              <a:off x="0" y="0"/>
              <a:ext cx="4816592" cy="704508"/>
            </a:xfrm>
            <a:custGeom>
              <a:avLst/>
              <a:gdLst/>
              <a:ahLst/>
              <a:cxnLst/>
              <a:rect r="r" b="b" t="t" l="l"/>
              <a:pathLst>
                <a:path h="704508" w="4816592">
                  <a:moveTo>
                    <a:pt x="0" y="0"/>
                  </a:moveTo>
                  <a:lnTo>
                    <a:pt x="4816592" y="0"/>
                  </a:lnTo>
                  <a:lnTo>
                    <a:pt x="4816592" y="704508"/>
                  </a:lnTo>
                  <a:lnTo>
                    <a:pt x="0" y="704508"/>
                  </a:lnTo>
                  <a:close/>
                </a:path>
              </a:pathLst>
            </a:custGeom>
            <a:solidFill>
              <a:srgbClr val="C9C4D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687430" y="582419"/>
            <a:ext cx="12760407" cy="3532813"/>
            <a:chOff x="0" y="0"/>
            <a:chExt cx="17013877" cy="4710418"/>
          </a:xfrm>
        </p:grpSpPr>
        <p:sp>
          <p:nvSpPr>
            <p:cNvPr name="TextBox 6" id="6"/>
            <p:cNvSpPr txBox="true"/>
            <p:nvPr/>
          </p:nvSpPr>
          <p:spPr>
            <a:xfrm rot="0">
              <a:off x="0" y="1163943"/>
              <a:ext cx="17013877" cy="3546475"/>
            </a:xfrm>
            <a:prstGeom prst="rect">
              <a:avLst/>
            </a:prstGeom>
          </p:spPr>
          <p:txBody>
            <a:bodyPr anchor="t" rtlCol="false" tIns="0" lIns="0" bIns="0" rIns="0">
              <a:spAutoFit/>
            </a:bodyPr>
            <a:lstStyle/>
            <a:p>
              <a:pPr>
                <a:lnSpc>
                  <a:spcPts val="10560"/>
                </a:lnSpc>
              </a:pPr>
              <a:r>
                <a:rPr lang="en-US" sz="8800">
                  <a:solidFill>
                    <a:srgbClr val="000000"/>
                  </a:solidFill>
                  <a:latin typeface="DM Sans Bold"/>
                </a:rPr>
                <a:t>INTERNSHIP REPORT </a:t>
              </a:r>
              <a:r>
                <a:rPr lang="en-US" sz="8800">
                  <a:solidFill>
                    <a:srgbClr val="FFFFFF"/>
                  </a:solidFill>
                  <a:latin typeface="DM Sans Bold"/>
                </a:rPr>
                <a:t>PLAN </a:t>
              </a:r>
            </a:p>
          </p:txBody>
        </p:sp>
        <p:sp>
          <p:nvSpPr>
            <p:cNvPr name="TextBox 7" id="7"/>
            <p:cNvSpPr txBox="true"/>
            <p:nvPr/>
          </p:nvSpPr>
          <p:spPr>
            <a:xfrm rot="0">
              <a:off x="0" y="-47625"/>
              <a:ext cx="17013877" cy="525145"/>
            </a:xfrm>
            <a:prstGeom prst="rect">
              <a:avLst/>
            </a:prstGeom>
          </p:spPr>
          <p:txBody>
            <a:bodyPr anchor="t" rtlCol="false" tIns="0" lIns="0" bIns="0" rIns="0">
              <a:spAutoFit/>
            </a:bodyPr>
            <a:lstStyle/>
            <a:p>
              <a:pPr>
                <a:lnSpc>
                  <a:spcPts val="3359"/>
                </a:lnSpc>
              </a:pPr>
              <a:r>
                <a:rPr lang="en-US" sz="2400" spc="62">
                  <a:solidFill>
                    <a:srgbClr val="000000"/>
                  </a:solidFill>
                  <a:latin typeface="DM Sans"/>
                </a:rPr>
                <a:t>MITRE ENGAGE AND IMPLEMENTATION OF ANY ONE GOAL USING HONEYPOTS</a:t>
              </a:r>
            </a:p>
          </p:txBody>
        </p:sp>
      </p:grpSp>
      <p:sp>
        <p:nvSpPr>
          <p:cNvPr name="TextBox 8" id="8"/>
          <p:cNvSpPr txBox="true"/>
          <p:nvPr/>
        </p:nvSpPr>
        <p:spPr>
          <a:xfrm rot="0">
            <a:off x="4869492" y="5067300"/>
            <a:ext cx="9695111" cy="662939"/>
          </a:xfrm>
          <a:prstGeom prst="rect">
            <a:avLst/>
          </a:prstGeom>
        </p:spPr>
        <p:txBody>
          <a:bodyPr anchor="t" rtlCol="false" tIns="0" lIns="0" bIns="0" rIns="0">
            <a:spAutoFit/>
          </a:bodyPr>
          <a:lstStyle/>
          <a:p>
            <a:pPr>
              <a:lnSpc>
                <a:spcPts val="5460"/>
              </a:lnSpc>
            </a:pPr>
            <a:r>
              <a:rPr lang="en-US" sz="3900">
                <a:solidFill>
                  <a:srgbClr val="FFFFFF"/>
                </a:solidFill>
                <a:latin typeface="Canva Sans Bold"/>
              </a:rPr>
              <a:t>Month 1: Orientation and Goal Selection</a:t>
            </a:r>
          </a:p>
        </p:txBody>
      </p:sp>
      <p:sp>
        <p:nvSpPr>
          <p:cNvPr name="TextBox 9" id="9"/>
          <p:cNvSpPr txBox="true"/>
          <p:nvPr/>
        </p:nvSpPr>
        <p:spPr>
          <a:xfrm rot="0">
            <a:off x="4869492" y="6489986"/>
            <a:ext cx="7660481" cy="662939"/>
          </a:xfrm>
          <a:prstGeom prst="rect">
            <a:avLst/>
          </a:prstGeom>
        </p:spPr>
        <p:txBody>
          <a:bodyPr anchor="t" rtlCol="false" tIns="0" lIns="0" bIns="0" rIns="0">
            <a:spAutoFit/>
          </a:bodyPr>
          <a:lstStyle/>
          <a:p>
            <a:pPr>
              <a:lnSpc>
                <a:spcPts val="5460"/>
              </a:lnSpc>
            </a:pPr>
            <a:r>
              <a:rPr lang="en-US" sz="3900">
                <a:solidFill>
                  <a:srgbClr val="FFFFFF"/>
                </a:solidFill>
                <a:latin typeface="Canva Sans Bold"/>
              </a:rPr>
              <a:t>Month 2: Proposal and Planning</a:t>
            </a:r>
          </a:p>
        </p:txBody>
      </p:sp>
      <p:sp>
        <p:nvSpPr>
          <p:cNvPr name="TextBox 10" id="10"/>
          <p:cNvSpPr txBox="true"/>
          <p:nvPr/>
        </p:nvSpPr>
        <p:spPr>
          <a:xfrm rot="0">
            <a:off x="4869492" y="7914925"/>
            <a:ext cx="11118205" cy="662939"/>
          </a:xfrm>
          <a:prstGeom prst="rect">
            <a:avLst/>
          </a:prstGeom>
        </p:spPr>
        <p:txBody>
          <a:bodyPr anchor="t" rtlCol="false" tIns="0" lIns="0" bIns="0" rIns="0">
            <a:spAutoFit/>
          </a:bodyPr>
          <a:lstStyle/>
          <a:p>
            <a:pPr>
              <a:lnSpc>
                <a:spcPts val="5460"/>
              </a:lnSpc>
            </a:pPr>
            <a:r>
              <a:rPr lang="en-US" sz="3900">
                <a:solidFill>
                  <a:srgbClr val="FFFFFF"/>
                </a:solidFill>
                <a:latin typeface="Canva Sans Bold"/>
              </a:rPr>
              <a:t>Month 3: Implementation and Documentation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5034C4"/>
        </a:solidFill>
      </p:bgPr>
    </p:bg>
    <p:spTree>
      <p:nvGrpSpPr>
        <p:cNvPr id="1" name=""/>
        <p:cNvGrpSpPr/>
        <p:nvPr/>
      </p:nvGrpSpPr>
      <p:grpSpPr>
        <a:xfrm>
          <a:off x="0" y="0"/>
          <a:ext cx="0" cy="0"/>
          <a:chOff x="0" y="0"/>
          <a:chExt cx="0" cy="0"/>
        </a:xfrm>
      </p:grpSpPr>
      <p:grpSp>
        <p:nvGrpSpPr>
          <p:cNvPr name="Group 2" id="2"/>
          <p:cNvGrpSpPr/>
          <p:nvPr/>
        </p:nvGrpSpPr>
        <p:grpSpPr>
          <a:xfrm rot="0">
            <a:off x="0" y="6675865"/>
            <a:ext cx="18387875" cy="3976723"/>
            <a:chOff x="0" y="0"/>
            <a:chExt cx="4842897" cy="1047367"/>
          </a:xfrm>
        </p:grpSpPr>
        <p:sp>
          <p:nvSpPr>
            <p:cNvPr name="Freeform 3" id="3"/>
            <p:cNvSpPr/>
            <p:nvPr/>
          </p:nvSpPr>
          <p:spPr>
            <a:xfrm flipH="false" flipV="false" rot="0">
              <a:off x="0" y="0"/>
              <a:ext cx="4842897" cy="1047367"/>
            </a:xfrm>
            <a:custGeom>
              <a:avLst/>
              <a:gdLst/>
              <a:ahLst/>
              <a:cxnLst/>
              <a:rect r="r" b="b" t="t" l="l"/>
              <a:pathLst>
                <a:path h="1047367" w="4842897">
                  <a:moveTo>
                    <a:pt x="0" y="0"/>
                  </a:moveTo>
                  <a:lnTo>
                    <a:pt x="4842897" y="0"/>
                  </a:lnTo>
                  <a:lnTo>
                    <a:pt x="4842897" y="1047367"/>
                  </a:lnTo>
                  <a:lnTo>
                    <a:pt x="0" y="1047367"/>
                  </a:lnTo>
                  <a:close/>
                </a:path>
              </a:pathLst>
            </a:custGeom>
            <a:solidFill>
              <a:srgbClr val="C9C4D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907971" y="2637397"/>
            <a:ext cx="6132563" cy="6026830"/>
          </a:xfrm>
          <a:custGeom>
            <a:avLst/>
            <a:gdLst/>
            <a:ahLst/>
            <a:cxnLst/>
            <a:rect r="r" b="b" t="t" l="l"/>
            <a:pathLst>
              <a:path h="6026830" w="6132563">
                <a:moveTo>
                  <a:pt x="0" y="0"/>
                </a:moveTo>
                <a:lnTo>
                  <a:pt x="6132563" y="0"/>
                </a:lnTo>
                <a:lnTo>
                  <a:pt x="6132563" y="6026829"/>
                </a:lnTo>
                <a:lnTo>
                  <a:pt x="0" y="6026829"/>
                </a:lnTo>
                <a:lnTo>
                  <a:pt x="0" y="0"/>
                </a:lnTo>
                <a:close/>
              </a:path>
            </a:pathLst>
          </a:custGeom>
          <a:blipFill>
            <a:blip r:embed="rId2"/>
            <a:stretch>
              <a:fillRect l="0" t="0" r="0" b="0"/>
            </a:stretch>
          </a:blipFill>
        </p:spPr>
      </p:sp>
      <p:sp>
        <p:nvSpPr>
          <p:cNvPr name="TextBox 6" id="6"/>
          <p:cNvSpPr txBox="true"/>
          <p:nvPr/>
        </p:nvSpPr>
        <p:spPr>
          <a:xfrm rot="0">
            <a:off x="907971" y="942975"/>
            <a:ext cx="15532384" cy="1694422"/>
          </a:xfrm>
          <a:prstGeom prst="rect">
            <a:avLst/>
          </a:prstGeom>
        </p:spPr>
        <p:txBody>
          <a:bodyPr anchor="t" rtlCol="false" tIns="0" lIns="0" bIns="0" rIns="0">
            <a:spAutoFit/>
          </a:bodyPr>
          <a:lstStyle/>
          <a:p>
            <a:pPr>
              <a:lnSpc>
                <a:spcPts val="6881"/>
              </a:lnSpc>
            </a:pPr>
            <a:r>
              <a:rPr lang="en-US" sz="4915" spc="49">
                <a:solidFill>
                  <a:srgbClr val="FFFFFF"/>
                </a:solidFill>
                <a:latin typeface="Canva Sans Bold"/>
              </a:rPr>
              <a:t>INTEGRATION OF ADVERSARY ENGAGEMENT</a:t>
            </a:r>
          </a:p>
          <a:p>
            <a:pPr algn="ctr">
              <a:lnSpc>
                <a:spcPts val="6881"/>
              </a:lnSpc>
            </a:pPr>
          </a:p>
        </p:txBody>
      </p:sp>
      <p:sp>
        <p:nvSpPr>
          <p:cNvPr name="TextBox 7" id="7"/>
          <p:cNvSpPr txBox="true"/>
          <p:nvPr/>
        </p:nvSpPr>
        <p:spPr>
          <a:xfrm rot="0">
            <a:off x="8278091" y="2570722"/>
            <a:ext cx="8981209" cy="1780540"/>
          </a:xfrm>
          <a:prstGeom prst="rect">
            <a:avLst/>
          </a:prstGeom>
        </p:spPr>
        <p:txBody>
          <a:bodyPr anchor="t" rtlCol="false" tIns="0" lIns="0" bIns="0" rIns="0">
            <a:spAutoFit/>
          </a:bodyPr>
          <a:lstStyle/>
          <a:p>
            <a:pPr>
              <a:lnSpc>
                <a:spcPts val="4759"/>
              </a:lnSpc>
            </a:pPr>
            <a:r>
              <a:rPr lang="en-US" sz="3399">
                <a:solidFill>
                  <a:srgbClr val="FFFFFF"/>
                </a:solidFill>
                <a:latin typeface="Canva Sans"/>
              </a:rPr>
              <a:t>The MITRE Engage Cycle illustrates how the Engage Matrix can be operationalized over the course of a single operation.</a:t>
            </a:r>
          </a:p>
        </p:txBody>
      </p:sp>
      <p:sp>
        <p:nvSpPr>
          <p:cNvPr name="TextBox 8" id="8"/>
          <p:cNvSpPr txBox="true"/>
          <p:nvPr/>
        </p:nvSpPr>
        <p:spPr>
          <a:xfrm rot="0">
            <a:off x="7949045" y="4572635"/>
            <a:ext cx="6824216" cy="514350"/>
          </a:xfrm>
          <a:prstGeom prst="rect">
            <a:avLst/>
          </a:prstGeom>
        </p:spPr>
        <p:txBody>
          <a:bodyPr anchor="t" rtlCol="false" tIns="0" lIns="0" bIns="0" rIns="0">
            <a:spAutoFit/>
          </a:bodyPr>
          <a:lstStyle/>
          <a:p>
            <a:pPr marL="647702" indent="-323851" lvl="1">
              <a:lnSpc>
                <a:spcPts val="4200"/>
              </a:lnSpc>
              <a:buFont typeface="Arial"/>
              <a:buChar char="•"/>
            </a:pPr>
            <a:r>
              <a:rPr lang="en-US" sz="3000">
                <a:solidFill>
                  <a:srgbClr val="FFFFFF"/>
                </a:solidFill>
                <a:latin typeface="Canva Sans"/>
              </a:rPr>
              <a:t> collecting raw data from sensors.</a:t>
            </a:r>
          </a:p>
        </p:txBody>
      </p:sp>
      <p:sp>
        <p:nvSpPr>
          <p:cNvPr name="TextBox 9" id="9"/>
          <p:cNvSpPr txBox="true"/>
          <p:nvPr/>
        </p:nvSpPr>
        <p:spPr>
          <a:xfrm rot="0">
            <a:off x="8278091" y="5412881"/>
            <a:ext cx="9201299" cy="1047750"/>
          </a:xfrm>
          <a:prstGeom prst="rect">
            <a:avLst/>
          </a:prstGeom>
        </p:spPr>
        <p:txBody>
          <a:bodyPr anchor="t" rtlCol="false" tIns="0" lIns="0" bIns="0" rIns="0">
            <a:spAutoFit/>
          </a:bodyPr>
          <a:lstStyle/>
          <a:p>
            <a:pPr>
              <a:lnSpc>
                <a:spcPts val="4200"/>
              </a:lnSpc>
            </a:pPr>
            <a:r>
              <a:rPr lang="en-US" sz="3000">
                <a:solidFill>
                  <a:srgbClr val="FFFFFF"/>
                </a:solidFill>
                <a:latin typeface="Canva Sans"/>
              </a:rPr>
              <a:t>2. analyzing raw data in the context of existing CTI </a:t>
            </a:r>
          </a:p>
          <a:p>
            <a:pPr>
              <a:lnSpc>
                <a:spcPts val="4200"/>
              </a:lnSpc>
            </a:pPr>
            <a:r>
              <a:rPr lang="en-US" sz="3000">
                <a:solidFill>
                  <a:srgbClr val="FFFFFF"/>
                </a:solidFill>
                <a:latin typeface="Canva Sans"/>
              </a:rPr>
              <a:t>    </a:t>
            </a:r>
            <a:r>
              <a:rPr lang="en-US" sz="3000">
                <a:solidFill>
                  <a:srgbClr val="FFFFFF"/>
                </a:solidFill>
                <a:latin typeface="Canva Sans"/>
              </a:rPr>
              <a:t>data.</a:t>
            </a:r>
          </a:p>
        </p:txBody>
      </p:sp>
      <p:sp>
        <p:nvSpPr>
          <p:cNvPr name="TextBox 10" id="10"/>
          <p:cNvSpPr txBox="true"/>
          <p:nvPr/>
        </p:nvSpPr>
        <p:spPr>
          <a:xfrm rot="0">
            <a:off x="8278091" y="6882091"/>
            <a:ext cx="8960495" cy="1047750"/>
          </a:xfrm>
          <a:prstGeom prst="rect">
            <a:avLst/>
          </a:prstGeom>
        </p:spPr>
        <p:txBody>
          <a:bodyPr anchor="t" rtlCol="false" tIns="0" lIns="0" bIns="0" rIns="0">
            <a:spAutoFit/>
          </a:bodyPr>
          <a:lstStyle/>
          <a:p>
            <a:pPr>
              <a:lnSpc>
                <a:spcPts val="4200"/>
              </a:lnSpc>
            </a:pPr>
            <a:r>
              <a:rPr lang="en-US" sz="3000">
                <a:solidFill>
                  <a:srgbClr val="000000"/>
                </a:solidFill>
                <a:latin typeface="Canva Sans"/>
              </a:rPr>
              <a:t>3. identify opportunities for engagement to meet</a:t>
            </a:r>
          </a:p>
          <a:p>
            <a:pPr>
              <a:lnSpc>
                <a:spcPts val="4200"/>
              </a:lnSpc>
            </a:pPr>
            <a:r>
              <a:rPr lang="en-US" sz="3000">
                <a:solidFill>
                  <a:srgbClr val="000000"/>
                </a:solidFill>
                <a:latin typeface="Canva Sans"/>
              </a:rPr>
              <a:t>    defensive goals</a:t>
            </a:r>
          </a:p>
        </p:txBody>
      </p:sp>
      <p:sp>
        <p:nvSpPr>
          <p:cNvPr name="TextBox 11" id="11"/>
          <p:cNvSpPr txBox="true"/>
          <p:nvPr/>
        </p:nvSpPr>
        <p:spPr>
          <a:xfrm rot="0">
            <a:off x="8278091" y="8083836"/>
            <a:ext cx="6685806" cy="580390"/>
          </a:xfrm>
          <a:prstGeom prst="rect">
            <a:avLst/>
          </a:prstGeom>
        </p:spPr>
        <p:txBody>
          <a:bodyPr anchor="t" rtlCol="false" tIns="0" lIns="0" bIns="0" rIns="0">
            <a:spAutoFit/>
          </a:bodyPr>
          <a:lstStyle/>
          <a:p>
            <a:pPr>
              <a:lnSpc>
                <a:spcPts val="4759"/>
              </a:lnSpc>
            </a:pPr>
            <a:r>
              <a:rPr lang="en-US" sz="3399">
                <a:solidFill>
                  <a:srgbClr val="000000"/>
                </a:solidFill>
                <a:latin typeface="Canva Sans"/>
              </a:rPr>
              <a:t>4. implement your engagements</a:t>
            </a:r>
          </a:p>
        </p:txBody>
      </p:sp>
    </p:spTree>
  </p:cSld>
  <p:clrMapOvr>
    <a:masterClrMapping/>
  </p:clrMapOvr>
</p:sld>
</file>

<file path=ppt/slides/slide21.xml><?xml version="1.0" encoding="utf-8"?>
<p:sld xmlns:p="http://schemas.openxmlformats.org/presentationml/2006/main" xmlns:a="http://schemas.openxmlformats.org/drawingml/2006/main">
  <p:cSld>
    <p:bg>
      <p:bgPr>
        <a:solidFill>
          <a:srgbClr val="5034C4"/>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503351"/>
            <a:chOff x="0" y="0"/>
            <a:chExt cx="4816593" cy="659319"/>
          </a:xfrm>
        </p:grpSpPr>
        <p:sp>
          <p:nvSpPr>
            <p:cNvPr name="Freeform 3" id="3"/>
            <p:cNvSpPr/>
            <p:nvPr/>
          </p:nvSpPr>
          <p:spPr>
            <a:xfrm flipH="false" flipV="false" rot="0">
              <a:off x="0" y="0"/>
              <a:ext cx="4816592" cy="659319"/>
            </a:xfrm>
            <a:custGeom>
              <a:avLst/>
              <a:gdLst/>
              <a:ahLst/>
              <a:cxnLst/>
              <a:rect r="r" b="b" t="t" l="l"/>
              <a:pathLst>
                <a:path h="659319" w="4816592">
                  <a:moveTo>
                    <a:pt x="0" y="0"/>
                  </a:moveTo>
                  <a:lnTo>
                    <a:pt x="4816592" y="0"/>
                  </a:lnTo>
                  <a:lnTo>
                    <a:pt x="4816592" y="659319"/>
                  </a:lnTo>
                  <a:lnTo>
                    <a:pt x="0" y="659319"/>
                  </a:lnTo>
                  <a:close/>
                </a:path>
              </a:pathLst>
            </a:custGeom>
            <a:solidFill>
              <a:srgbClr val="C9C4D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953794" y="761549"/>
            <a:ext cx="16945013" cy="1898650"/>
          </a:xfrm>
          <a:prstGeom prst="rect">
            <a:avLst/>
          </a:prstGeom>
        </p:spPr>
        <p:txBody>
          <a:bodyPr anchor="t" rtlCol="false" tIns="0" lIns="0" bIns="0" rIns="0">
            <a:spAutoFit/>
          </a:bodyPr>
          <a:lstStyle/>
          <a:p>
            <a:pPr>
              <a:lnSpc>
                <a:spcPts val="7699"/>
              </a:lnSpc>
            </a:pPr>
            <a:r>
              <a:rPr lang="en-US" sz="5499" spc="27">
                <a:solidFill>
                  <a:srgbClr val="181712"/>
                </a:solidFill>
                <a:latin typeface="DM Sans Bold"/>
              </a:rPr>
              <a:t>How Can MITRE Engage Help Your Organization?</a:t>
            </a:r>
          </a:p>
          <a:p>
            <a:pPr>
              <a:lnSpc>
                <a:spcPts val="7699"/>
              </a:lnSpc>
            </a:pPr>
          </a:p>
        </p:txBody>
      </p:sp>
      <p:sp>
        <p:nvSpPr>
          <p:cNvPr name="TextBox 6" id="6"/>
          <p:cNvSpPr txBox="true"/>
          <p:nvPr/>
        </p:nvSpPr>
        <p:spPr>
          <a:xfrm rot="0">
            <a:off x="1028700" y="3098349"/>
            <a:ext cx="16440186" cy="1590675"/>
          </a:xfrm>
          <a:prstGeom prst="rect">
            <a:avLst/>
          </a:prstGeom>
        </p:spPr>
        <p:txBody>
          <a:bodyPr anchor="t" rtlCol="false" tIns="0" lIns="0" bIns="0" rIns="0">
            <a:spAutoFit/>
          </a:bodyPr>
          <a:lstStyle/>
          <a:p>
            <a:pPr>
              <a:lnSpc>
                <a:spcPts val="4200"/>
              </a:lnSpc>
            </a:pPr>
            <a:r>
              <a:rPr lang="en-US" sz="3000" spc="30">
                <a:solidFill>
                  <a:srgbClr val="000000"/>
                </a:solidFill>
                <a:latin typeface="DM Sans Bold"/>
              </a:rPr>
              <a:t>General cyber defense --</a:t>
            </a:r>
            <a:r>
              <a:rPr lang="en-US" sz="3000" spc="30">
                <a:solidFill>
                  <a:srgbClr val="7AC7CF"/>
                </a:solidFill>
                <a:latin typeface="DM Sans Bold"/>
              </a:rPr>
              <a:t> </a:t>
            </a:r>
            <a:r>
              <a:rPr lang="en-US" sz="3000" spc="30">
                <a:solidFill>
                  <a:srgbClr val="FFFFFF"/>
                </a:solidFill>
                <a:latin typeface="DM Sans"/>
              </a:rPr>
              <a:t>Organizations can use MITRE Engage techniques within the corporate network to deter and detect adversaries.</a:t>
            </a:r>
          </a:p>
          <a:p>
            <a:pPr>
              <a:lnSpc>
                <a:spcPts val="4200"/>
              </a:lnSpc>
            </a:pPr>
          </a:p>
        </p:txBody>
      </p:sp>
      <p:sp>
        <p:nvSpPr>
          <p:cNvPr name="TextBox 7" id="7"/>
          <p:cNvSpPr txBox="true"/>
          <p:nvPr/>
        </p:nvSpPr>
        <p:spPr>
          <a:xfrm rot="0">
            <a:off x="1028700" y="5131435"/>
            <a:ext cx="16795201" cy="2124075"/>
          </a:xfrm>
          <a:prstGeom prst="rect">
            <a:avLst/>
          </a:prstGeom>
        </p:spPr>
        <p:txBody>
          <a:bodyPr anchor="t" rtlCol="false" tIns="0" lIns="0" bIns="0" rIns="0">
            <a:spAutoFit/>
          </a:bodyPr>
          <a:lstStyle/>
          <a:p>
            <a:pPr>
              <a:lnSpc>
                <a:spcPts val="4200"/>
              </a:lnSpc>
            </a:pPr>
            <a:r>
              <a:rPr lang="en-US" sz="3000" spc="30">
                <a:solidFill>
                  <a:srgbClr val="000000"/>
                </a:solidFill>
                <a:latin typeface="DM Sans Bold"/>
              </a:rPr>
              <a:t>Cyber deception --</a:t>
            </a:r>
            <a:r>
              <a:rPr lang="en-US" sz="3000" spc="30">
                <a:solidFill>
                  <a:srgbClr val="7AC7CF"/>
                </a:solidFill>
                <a:latin typeface="DM Sans Bold"/>
              </a:rPr>
              <a:t> </a:t>
            </a:r>
            <a:r>
              <a:rPr lang="en-US" sz="3000" spc="30">
                <a:solidFill>
                  <a:srgbClr val="FFFFFF"/>
                </a:solidFill>
                <a:latin typeface="DM Sans"/>
              </a:rPr>
              <a:t>Deception security, also known as the tripwire approach, proactively searches for threats. Deception systems are designed to be indistinguishable from regular production systems and are capable of serving as high-fidelity systems.</a:t>
            </a:r>
          </a:p>
          <a:p>
            <a:pPr>
              <a:lnSpc>
                <a:spcPts val="4200"/>
              </a:lnSpc>
            </a:pPr>
          </a:p>
        </p:txBody>
      </p:sp>
      <p:sp>
        <p:nvSpPr>
          <p:cNvPr name="TextBox 8" id="8"/>
          <p:cNvSpPr txBox="true"/>
          <p:nvPr/>
        </p:nvSpPr>
        <p:spPr>
          <a:xfrm rot="0">
            <a:off x="1028700" y="7360603"/>
            <a:ext cx="16440186" cy="2124075"/>
          </a:xfrm>
          <a:prstGeom prst="rect">
            <a:avLst/>
          </a:prstGeom>
        </p:spPr>
        <p:txBody>
          <a:bodyPr anchor="t" rtlCol="false" tIns="0" lIns="0" bIns="0" rIns="0">
            <a:spAutoFit/>
          </a:bodyPr>
          <a:lstStyle/>
          <a:p>
            <a:pPr>
              <a:lnSpc>
                <a:spcPts val="4200"/>
              </a:lnSpc>
            </a:pPr>
            <a:r>
              <a:rPr lang="en-US" sz="3000" spc="30">
                <a:solidFill>
                  <a:srgbClr val="000000"/>
                </a:solidFill>
                <a:latin typeface="DM Sans Bold"/>
              </a:rPr>
              <a:t>Adversary engagement --</a:t>
            </a:r>
            <a:r>
              <a:rPr lang="en-US" sz="3000" spc="30">
                <a:solidFill>
                  <a:srgbClr val="7AC7CF"/>
                </a:solidFill>
                <a:latin typeface="DM Sans Bold"/>
              </a:rPr>
              <a:t> </a:t>
            </a:r>
            <a:r>
              <a:rPr lang="en-US" sz="3000" spc="30">
                <a:solidFill>
                  <a:srgbClr val="FFFFFF"/>
                </a:solidFill>
                <a:latin typeface="DM Sans"/>
              </a:rPr>
              <a:t>The majority of MITRE Engage techniques are designed to help defenders collect, observe, and understand adversary activities performed against the targeted system.</a:t>
            </a:r>
          </a:p>
          <a:p>
            <a:pPr>
              <a:lnSpc>
                <a:spcPts val="4200"/>
              </a:lnSpc>
            </a:pPr>
          </a:p>
        </p:txBody>
      </p:sp>
    </p:spTree>
  </p:cSld>
  <p:clrMapOvr>
    <a:masterClrMapping/>
  </p:clrMapOvr>
</p:sld>
</file>

<file path=ppt/slides/slide22.xml><?xml version="1.0" encoding="utf-8"?>
<p:sld xmlns:p="http://schemas.openxmlformats.org/presentationml/2006/main" xmlns:a="http://schemas.openxmlformats.org/drawingml/2006/main">
  <p:cSld>
    <p:bg>
      <p:bgPr>
        <a:solidFill>
          <a:srgbClr val="5034C4"/>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503351"/>
            <a:chOff x="0" y="0"/>
            <a:chExt cx="4816593" cy="659319"/>
          </a:xfrm>
        </p:grpSpPr>
        <p:sp>
          <p:nvSpPr>
            <p:cNvPr name="Freeform 3" id="3"/>
            <p:cNvSpPr/>
            <p:nvPr/>
          </p:nvSpPr>
          <p:spPr>
            <a:xfrm flipH="false" flipV="false" rot="0">
              <a:off x="0" y="0"/>
              <a:ext cx="4816592" cy="659319"/>
            </a:xfrm>
            <a:custGeom>
              <a:avLst/>
              <a:gdLst/>
              <a:ahLst/>
              <a:cxnLst/>
              <a:rect r="r" b="b" t="t" l="l"/>
              <a:pathLst>
                <a:path h="659319" w="4816592">
                  <a:moveTo>
                    <a:pt x="0" y="0"/>
                  </a:moveTo>
                  <a:lnTo>
                    <a:pt x="4816592" y="0"/>
                  </a:lnTo>
                  <a:lnTo>
                    <a:pt x="4816592" y="659319"/>
                  </a:lnTo>
                  <a:lnTo>
                    <a:pt x="0" y="659319"/>
                  </a:lnTo>
                  <a:close/>
                </a:path>
              </a:pathLst>
            </a:custGeom>
            <a:solidFill>
              <a:srgbClr val="C9C4D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1028700" y="517525"/>
            <a:ext cx="16945013" cy="927100"/>
          </a:xfrm>
          <a:prstGeom prst="rect">
            <a:avLst/>
          </a:prstGeom>
        </p:spPr>
        <p:txBody>
          <a:bodyPr anchor="t" rtlCol="false" tIns="0" lIns="0" bIns="0" rIns="0">
            <a:spAutoFit/>
          </a:bodyPr>
          <a:lstStyle/>
          <a:p>
            <a:pPr>
              <a:lnSpc>
                <a:spcPts val="7699"/>
              </a:lnSpc>
            </a:pPr>
            <a:r>
              <a:rPr lang="en-US" sz="5499" spc="27">
                <a:solidFill>
                  <a:srgbClr val="181712"/>
                </a:solidFill>
                <a:latin typeface="DM Sans Bold"/>
              </a:rPr>
              <a:t>MITRE ATT&amp;CK vs MITRE Engage</a:t>
            </a:r>
          </a:p>
        </p:txBody>
      </p:sp>
      <p:sp>
        <p:nvSpPr>
          <p:cNvPr name="TextBox 6" id="6"/>
          <p:cNvSpPr txBox="true"/>
          <p:nvPr/>
        </p:nvSpPr>
        <p:spPr>
          <a:xfrm rot="0">
            <a:off x="1028700" y="2949604"/>
            <a:ext cx="15551727" cy="6581140"/>
          </a:xfrm>
          <a:prstGeom prst="rect">
            <a:avLst/>
          </a:prstGeom>
        </p:spPr>
        <p:txBody>
          <a:bodyPr anchor="t" rtlCol="false" tIns="0" lIns="0" bIns="0" rIns="0">
            <a:spAutoFit/>
          </a:bodyPr>
          <a:lstStyle/>
          <a:p>
            <a:pPr>
              <a:lnSpc>
                <a:spcPts val="4759"/>
              </a:lnSpc>
            </a:pPr>
            <a:r>
              <a:rPr lang="en-US" sz="3399">
                <a:solidFill>
                  <a:srgbClr val="FFFFFF"/>
                </a:solidFill>
                <a:latin typeface="Canva Sans"/>
              </a:rPr>
              <a:t>MITRE ATT&amp;CK focuses on the perspective of adversaries, while </a:t>
            </a:r>
          </a:p>
          <a:p>
            <a:pPr>
              <a:lnSpc>
                <a:spcPts val="4759"/>
              </a:lnSpc>
            </a:pPr>
            <a:r>
              <a:rPr lang="en-US" sz="3399">
                <a:solidFill>
                  <a:srgbClr val="FFFFFF"/>
                </a:solidFill>
                <a:latin typeface="Canva Sans"/>
              </a:rPr>
              <a:t>MITRE Engage focuses on the perspective of defenders. </a:t>
            </a:r>
          </a:p>
          <a:p>
            <a:pPr>
              <a:lnSpc>
                <a:spcPts val="4759"/>
              </a:lnSpc>
            </a:pPr>
          </a:p>
          <a:p>
            <a:pPr>
              <a:lnSpc>
                <a:spcPts val="4759"/>
              </a:lnSpc>
            </a:pPr>
            <a:r>
              <a:rPr lang="en-US" sz="3399">
                <a:solidFill>
                  <a:srgbClr val="FFFFFF"/>
                </a:solidFill>
                <a:latin typeface="Canva Sans"/>
              </a:rPr>
              <a:t>Both knowledge bases use matrices but </a:t>
            </a:r>
          </a:p>
          <a:p>
            <a:pPr>
              <a:lnSpc>
                <a:spcPts val="4759"/>
              </a:lnSpc>
            </a:pPr>
            <a:r>
              <a:rPr lang="en-US" sz="3399">
                <a:solidFill>
                  <a:srgbClr val="FFFFFF"/>
                </a:solidFill>
                <a:latin typeface="Canva Sans"/>
              </a:rPr>
              <a:t>Engage considers defense techniques and tactics while </a:t>
            </a:r>
          </a:p>
          <a:p>
            <a:pPr>
              <a:lnSpc>
                <a:spcPts val="4759"/>
              </a:lnSpc>
            </a:pPr>
            <a:r>
              <a:rPr lang="en-US" sz="3399">
                <a:solidFill>
                  <a:srgbClr val="FFFFFF"/>
                </a:solidFill>
                <a:latin typeface="Canva Sans"/>
              </a:rPr>
              <a:t>ATT&amp;CK considers adversarial behaviors. </a:t>
            </a:r>
          </a:p>
          <a:p>
            <a:pPr>
              <a:lnSpc>
                <a:spcPts val="4759"/>
              </a:lnSpc>
            </a:pPr>
          </a:p>
          <a:p>
            <a:pPr>
              <a:lnSpc>
                <a:spcPts val="4759"/>
              </a:lnSpc>
            </a:pPr>
            <a:r>
              <a:rPr lang="en-US" sz="3399">
                <a:solidFill>
                  <a:srgbClr val="FFFFFF"/>
                </a:solidFill>
                <a:latin typeface="Canva Sans"/>
              </a:rPr>
              <a:t>Engage offers defensive tactics that can help defenders accomplish their objectives but </a:t>
            </a:r>
          </a:p>
          <a:p>
            <a:pPr>
              <a:lnSpc>
                <a:spcPts val="4759"/>
              </a:lnSpc>
            </a:pPr>
            <a:r>
              <a:rPr lang="en-US" sz="3399">
                <a:solidFill>
                  <a:srgbClr val="FFFFFF"/>
                </a:solidFill>
                <a:latin typeface="Canva Sans"/>
              </a:rPr>
              <a:t>ATT&amp;CK offers a knowledge base for all the adversarial attack methods used up till now.</a:t>
            </a:r>
          </a:p>
        </p:txBody>
      </p:sp>
      <p:sp>
        <p:nvSpPr>
          <p:cNvPr name="TextBox 7" id="7"/>
          <p:cNvSpPr txBox="true"/>
          <p:nvPr/>
        </p:nvSpPr>
        <p:spPr>
          <a:xfrm rot="0">
            <a:off x="1028700" y="1688205"/>
            <a:ext cx="15343909" cy="580390"/>
          </a:xfrm>
          <a:prstGeom prst="rect">
            <a:avLst/>
          </a:prstGeom>
        </p:spPr>
        <p:txBody>
          <a:bodyPr anchor="t" rtlCol="false" tIns="0" lIns="0" bIns="0" rIns="0">
            <a:spAutoFit/>
          </a:bodyPr>
          <a:lstStyle/>
          <a:p>
            <a:pPr>
              <a:lnSpc>
                <a:spcPts val="4759"/>
              </a:lnSpc>
            </a:pPr>
            <a:r>
              <a:rPr lang="en-US" sz="3399">
                <a:solidFill>
                  <a:srgbClr val="0258B7"/>
                </a:solidFill>
                <a:latin typeface="Canva Sans"/>
              </a:rPr>
              <a:t>Even though both are inter-related, a few differences can be observed -</a:t>
            </a:r>
          </a:p>
        </p:txBody>
      </p:sp>
    </p:spTree>
  </p:cSld>
  <p:clrMapOvr>
    <a:masterClrMapping/>
  </p:clrMapOvr>
</p:sld>
</file>

<file path=ppt/slides/slide2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9144000" y="0"/>
            <a:ext cx="9144000" cy="10287000"/>
            <a:chOff x="0" y="0"/>
            <a:chExt cx="2408296" cy="2709333"/>
          </a:xfrm>
        </p:grpSpPr>
        <p:sp>
          <p:nvSpPr>
            <p:cNvPr name="Freeform 3" id="3"/>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776CF8"/>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2355273" y="883227"/>
            <a:ext cx="12158839" cy="8229600"/>
            <a:chOff x="0" y="0"/>
            <a:chExt cx="16211786" cy="10972800"/>
          </a:xfrm>
        </p:grpSpPr>
        <p:sp>
          <p:nvSpPr>
            <p:cNvPr name="TextBox 6" id="6"/>
            <p:cNvSpPr txBox="true"/>
            <p:nvPr/>
          </p:nvSpPr>
          <p:spPr>
            <a:xfrm rot="-592460">
              <a:off x="362960" y="1748100"/>
              <a:ext cx="15309696" cy="4644885"/>
            </a:xfrm>
            <a:prstGeom prst="rect">
              <a:avLst/>
            </a:prstGeom>
          </p:spPr>
          <p:txBody>
            <a:bodyPr anchor="t" rtlCol="false" tIns="0" lIns="0" bIns="0" rIns="0">
              <a:spAutoFit/>
            </a:bodyPr>
            <a:lstStyle/>
            <a:p>
              <a:pPr algn="ctr">
                <a:lnSpc>
                  <a:spcPts val="25214"/>
                </a:lnSpc>
                <a:spcBef>
                  <a:spcPct val="0"/>
                </a:spcBef>
              </a:pPr>
              <a:r>
                <a:rPr lang="en-US" sz="25214">
                  <a:solidFill>
                    <a:srgbClr val="0258B7"/>
                  </a:solidFill>
                  <a:latin typeface="Bukhari Script Bold"/>
                </a:rPr>
                <a:t>Thank</a:t>
              </a:r>
            </a:p>
          </p:txBody>
        </p:sp>
        <p:sp>
          <p:nvSpPr>
            <p:cNvPr name="TextBox 7" id="7"/>
            <p:cNvSpPr txBox="true"/>
            <p:nvPr/>
          </p:nvSpPr>
          <p:spPr>
            <a:xfrm rot="-515361">
              <a:off x="2013662" y="5775042"/>
              <a:ext cx="13962181" cy="4178872"/>
            </a:xfrm>
            <a:prstGeom prst="rect">
              <a:avLst/>
            </a:prstGeom>
          </p:spPr>
          <p:txBody>
            <a:bodyPr anchor="t" rtlCol="false" tIns="0" lIns="0" bIns="0" rIns="0">
              <a:spAutoFit/>
            </a:bodyPr>
            <a:lstStyle/>
            <a:p>
              <a:pPr algn="ctr">
                <a:lnSpc>
                  <a:spcPts val="22693"/>
                </a:lnSpc>
                <a:spcBef>
                  <a:spcPct val="0"/>
                </a:spcBef>
              </a:pPr>
              <a:r>
                <a:rPr lang="en-US" sz="22693">
                  <a:solidFill>
                    <a:srgbClr val="4341D4"/>
                  </a:solidFill>
                  <a:latin typeface="Bukhari Script Bold"/>
                </a:rPr>
                <a:t>you!</a:t>
              </a:r>
            </a:p>
          </p:txBody>
        </p:sp>
      </p:gr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0"/>
            <a:ext cx="18330339" cy="10287000"/>
          </a:xfrm>
          <a:prstGeom prst="rect">
            <a:avLst/>
          </a:prstGeom>
          <a:solidFill>
            <a:srgbClr val="5034C4"/>
          </a:solidFill>
          <a:ln cap="sq">
            <a:noFill/>
            <a:miter/>
          </a:ln>
        </p:spPr>
      </p:sp>
      <p:graphicFrame>
        <p:nvGraphicFramePr>
          <p:cNvPr name="Table 3" id="3"/>
          <p:cNvGraphicFramePr>
            <a:graphicFrameLocks noGrp="true"/>
          </p:cNvGraphicFramePr>
          <p:nvPr/>
        </p:nvGraphicFramePr>
        <p:xfrm>
          <a:off x="13225185" y="4653345"/>
          <a:ext cx="4208556" cy="5849945"/>
        </p:xfrm>
        <a:graphic>
          <a:graphicData uri="http://schemas.openxmlformats.org/drawingml/2006/table">
            <a:tbl>
              <a:tblPr/>
              <a:tblGrid>
                <a:gridCol w="1135515"/>
                <a:gridCol w="3073041"/>
              </a:tblGrid>
              <a:tr h="973591">
                <a:tc>
                  <a:txBody>
                    <a:bodyPr anchor="t" rtlCol="false"/>
                    <a:lstStyle/>
                    <a:p>
                      <a:pPr algn="r">
                        <a:lnSpc>
                          <a:spcPts val="4725"/>
                        </a:lnSpc>
                        <a:defRPr/>
                      </a:pPr>
                      <a:endParaRPr lang="en-US" sz="1100"/>
                    </a:p>
                  </a:txBody>
                  <a:tcPr marL="183696" marR="183696" marT="183696" marB="183696"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l">
                        <a:lnSpc>
                          <a:spcPts val="3374"/>
                        </a:lnSpc>
                        <a:defRPr/>
                      </a:pPr>
                      <a:r>
                        <a:rPr lang="en-US" sz="2410">
                          <a:solidFill>
                            <a:srgbClr val="FFFFFF"/>
                          </a:solidFill>
                          <a:latin typeface="DM Sans"/>
                        </a:rPr>
                        <a:t>ATT&amp;CK</a:t>
                      </a:r>
                      <a:endParaRPr lang="en-US" sz="1100"/>
                    </a:p>
                  </a:txBody>
                  <a:tcPr marL="183696" marR="183696" marT="183696" marB="183696"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973892">
                <a:tc>
                  <a:txBody>
                    <a:bodyPr anchor="t" rtlCol="false"/>
                    <a:lstStyle/>
                    <a:p>
                      <a:pPr algn="r">
                        <a:lnSpc>
                          <a:spcPts val="4725"/>
                        </a:lnSpc>
                        <a:defRPr/>
                      </a:pPr>
                      <a:endParaRPr lang="en-US" sz="1100"/>
                    </a:p>
                  </a:txBody>
                  <a:tcPr marL="183696" marR="183696" marT="183696" marB="183696"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l">
                        <a:lnSpc>
                          <a:spcPts val="3374"/>
                        </a:lnSpc>
                        <a:defRPr/>
                      </a:pPr>
                      <a:r>
                        <a:rPr lang="en-US" sz="2410">
                          <a:solidFill>
                            <a:srgbClr val="FFFFFF"/>
                          </a:solidFill>
                          <a:latin typeface="DM Sans"/>
                        </a:rPr>
                        <a:t>ENGAGE</a:t>
                      </a:r>
                      <a:endParaRPr lang="en-US" sz="1100"/>
                    </a:p>
                  </a:txBody>
                  <a:tcPr marL="183696" marR="183696" marT="183696" marB="183696"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973892">
                <a:tc>
                  <a:txBody>
                    <a:bodyPr anchor="t" rtlCol="false"/>
                    <a:lstStyle/>
                    <a:p>
                      <a:pPr algn="r">
                        <a:lnSpc>
                          <a:spcPts val="4725"/>
                        </a:lnSpc>
                        <a:defRPr/>
                      </a:pPr>
                      <a:endParaRPr lang="en-US" sz="1100"/>
                    </a:p>
                  </a:txBody>
                  <a:tcPr marL="183696" marR="183696" marT="183696" marB="183696"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l">
                        <a:lnSpc>
                          <a:spcPts val="3374"/>
                        </a:lnSpc>
                        <a:defRPr/>
                      </a:pPr>
                      <a:r>
                        <a:rPr lang="en-US" sz="2410">
                          <a:solidFill>
                            <a:srgbClr val="FFFFFF"/>
                          </a:solidFill>
                          <a:latin typeface="DM Sans"/>
                        </a:rPr>
                        <a:t>D3FEND</a:t>
                      </a:r>
                      <a:endParaRPr lang="en-US" sz="1100"/>
                    </a:p>
                  </a:txBody>
                  <a:tcPr marL="183696" marR="183696" marT="183696" marB="183696"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973892">
                <a:tc>
                  <a:txBody>
                    <a:bodyPr anchor="t" rtlCol="false"/>
                    <a:lstStyle/>
                    <a:p>
                      <a:pPr algn="r">
                        <a:lnSpc>
                          <a:spcPts val="4725"/>
                        </a:lnSpc>
                        <a:defRPr/>
                      </a:pPr>
                      <a:endParaRPr lang="en-US" sz="1100"/>
                    </a:p>
                  </a:txBody>
                  <a:tcPr marL="183696" marR="183696" marT="183696" marB="183696"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l">
                        <a:lnSpc>
                          <a:spcPts val="3374"/>
                        </a:lnSpc>
                        <a:defRPr/>
                      </a:pPr>
                      <a:r>
                        <a:rPr lang="en-US" sz="2410">
                          <a:solidFill>
                            <a:srgbClr val="FFFFFF"/>
                          </a:solidFill>
                          <a:latin typeface="DM Sans"/>
                        </a:rPr>
                        <a:t>CALDERA</a:t>
                      </a:r>
                      <a:endParaRPr lang="en-US" sz="1100"/>
                    </a:p>
                  </a:txBody>
                  <a:tcPr marL="183696" marR="183696" marT="183696" marB="183696"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973892">
                <a:tc>
                  <a:txBody>
                    <a:bodyPr anchor="t" rtlCol="false"/>
                    <a:lstStyle/>
                    <a:p>
                      <a:pPr algn="r">
                        <a:lnSpc>
                          <a:spcPts val="4725"/>
                        </a:lnSpc>
                        <a:defRPr/>
                      </a:pPr>
                      <a:endParaRPr lang="en-US" sz="1100"/>
                    </a:p>
                  </a:txBody>
                  <a:tcPr marL="183696" marR="183696" marT="183696" marB="183696"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l">
                        <a:lnSpc>
                          <a:spcPts val="3374"/>
                        </a:lnSpc>
                        <a:defRPr/>
                      </a:pPr>
                      <a:endParaRPr lang="en-US" sz="1100"/>
                    </a:p>
                  </a:txBody>
                  <a:tcPr marL="183696" marR="183696" marT="183696" marB="183696"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980785">
                <a:tc>
                  <a:txBody>
                    <a:bodyPr anchor="t" rtlCol="false"/>
                    <a:lstStyle/>
                    <a:p>
                      <a:pPr algn="r">
                        <a:lnSpc>
                          <a:spcPts val="4725"/>
                        </a:lnSpc>
                        <a:defRPr/>
                      </a:pPr>
                      <a:endParaRPr lang="en-US" sz="1100"/>
                    </a:p>
                  </a:txBody>
                  <a:tcPr marL="183696" marR="183696" marT="183696" marB="183696"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l">
                        <a:lnSpc>
                          <a:spcPts val="3374"/>
                        </a:lnSpc>
                        <a:defRPr/>
                      </a:pPr>
                      <a:endParaRPr lang="en-US" sz="1100"/>
                    </a:p>
                  </a:txBody>
                  <a:tcPr marL="183696" marR="183696" marT="183696" marB="183696"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grpSp>
        <p:nvGrpSpPr>
          <p:cNvPr name="Group 4" id="4"/>
          <p:cNvGrpSpPr/>
          <p:nvPr/>
        </p:nvGrpSpPr>
        <p:grpSpPr>
          <a:xfrm rot="0">
            <a:off x="0" y="0"/>
            <a:ext cx="18288000" cy="2674931"/>
            <a:chOff x="0" y="0"/>
            <a:chExt cx="4816593" cy="704508"/>
          </a:xfrm>
        </p:grpSpPr>
        <p:sp>
          <p:nvSpPr>
            <p:cNvPr name="Freeform 5" id="5"/>
            <p:cNvSpPr/>
            <p:nvPr/>
          </p:nvSpPr>
          <p:spPr>
            <a:xfrm flipH="false" flipV="false" rot="0">
              <a:off x="0" y="0"/>
              <a:ext cx="4816592" cy="704508"/>
            </a:xfrm>
            <a:custGeom>
              <a:avLst/>
              <a:gdLst/>
              <a:ahLst/>
              <a:cxnLst/>
              <a:rect r="r" b="b" t="t" l="l"/>
              <a:pathLst>
                <a:path h="704508" w="4816592">
                  <a:moveTo>
                    <a:pt x="0" y="0"/>
                  </a:moveTo>
                  <a:lnTo>
                    <a:pt x="4816592" y="0"/>
                  </a:lnTo>
                  <a:lnTo>
                    <a:pt x="4816592" y="704508"/>
                  </a:lnTo>
                  <a:lnTo>
                    <a:pt x="0" y="704508"/>
                  </a:lnTo>
                  <a:close/>
                </a:path>
              </a:pathLst>
            </a:custGeom>
            <a:solidFill>
              <a:srgbClr val="C9C4DD"/>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7" id="7"/>
          <p:cNvSpPr txBox="true"/>
          <p:nvPr/>
        </p:nvSpPr>
        <p:spPr>
          <a:xfrm rot="0">
            <a:off x="1028700" y="608803"/>
            <a:ext cx="5973308" cy="1466850"/>
          </a:xfrm>
          <a:prstGeom prst="rect">
            <a:avLst/>
          </a:prstGeom>
        </p:spPr>
        <p:txBody>
          <a:bodyPr anchor="t" rtlCol="false" tIns="0" lIns="0" bIns="0" rIns="0">
            <a:spAutoFit/>
          </a:bodyPr>
          <a:lstStyle/>
          <a:p>
            <a:pPr>
              <a:lnSpc>
                <a:spcPts val="11687"/>
              </a:lnSpc>
            </a:pPr>
            <a:r>
              <a:rPr lang="en-US" sz="9739">
                <a:solidFill>
                  <a:srgbClr val="000000"/>
                </a:solidFill>
                <a:latin typeface="DM Sans Bold"/>
              </a:rPr>
              <a:t>MITRE </a:t>
            </a:r>
          </a:p>
        </p:txBody>
      </p:sp>
      <p:sp>
        <p:nvSpPr>
          <p:cNvPr name="TextBox 8" id="8"/>
          <p:cNvSpPr txBox="true"/>
          <p:nvPr/>
        </p:nvSpPr>
        <p:spPr>
          <a:xfrm rot="0">
            <a:off x="545417" y="3535576"/>
            <a:ext cx="5973308" cy="455295"/>
          </a:xfrm>
          <a:prstGeom prst="rect">
            <a:avLst/>
          </a:prstGeom>
        </p:spPr>
        <p:txBody>
          <a:bodyPr anchor="t" rtlCol="false" tIns="0" lIns="0" bIns="0" rIns="0">
            <a:spAutoFit/>
          </a:bodyPr>
          <a:lstStyle/>
          <a:p>
            <a:pPr algn="just">
              <a:lnSpc>
                <a:spcPts val="3779"/>
              </a:lnSpc>
            </a:pPr>
            <a:r>
              <a:rPr lang="en-US" sz="2700">
                <a:solidFill>
                  <a:srgbClr val="0CC0DF"/>
                </a:solidFill>
                <a:latin typeface="DM Sans"/>
              </a:rPr>
              <a:t>WHAT IS IT ?</a:t>
            </a:r>
          </a:p>
        </p:txBody>
      </p:sp>
      <p:sp>
        <p:nvSpPr>
          <p:cNvPr name="TextBox 9" id="9"/>
          <p:cNvSpPr txBox="true"/>
          <p:nvPr/>
        </p:nvSpPr>
        <p:spPr>
          <a:xfrm rot="0">
            <a:off x="10463892" y="3535576"/>
            <a:ext cx="7824108" cy="455295"/>
          </a:xfrm>
          <a:prstGeom prst="rect">
            <a:avLst/>
          </a:prstGeom>
        </p:spPr>
        <p:txBody>
          <a:bodyPr anchor="t" rtlCol="false" tIns="0" lIns="0" bIns="0" rIns="0">
            <a:spAutoFit/>
          </a:bodyPr>
          <a:lstStyle/>
          <a:p>
            <a:pPr>
              <a:lnSpc>
                <a:spcPts val="3779"/>
              </a:lnSpc>
            </a:pPr>
            <a:r>
              <a:rPr lang="en-US" sz="2700">
                <a:solidFill>
                  <a:srgbClr val="0CC0DF"/>
                </a:solidFill>
                <a:latin typeface="DM Sans"/>
              </a:rPr>
              <a:t>PROMINENT CYBERSECURITY FRAMEWORKS :</a:t>
            </a:r>
          </a:p>
        </p:txBody>
      </p:sp>
      <p:sp>
        <p:nvSpPr>
          <p:cNvPr name="TextBox 10" id="10"/>
          <p:cNvSpPr txBox="true"/>
          <p:nvPr/>
        </p:nvSpPr>
        <p:spPr>
          <a:xfrm rot="0">
            <a:off x="545417" y="4415828"/>
            <a:ext cx="9675004" cy="4842472"/>
          </a:xfrm>
          <a:prstGeom prst="rect">
            <a:avLst/>
          </a:prstGeom>
        </p:spPr>
        <p:txBody>
          <a:bodyPr anchor="t" rtlCol="false" tIns="0" lIns="0" bIns="0" rIns="0">
            <a:spAutoFit/>
          </a:bodyPr>
          <a:lstStyle/>
          <a:p>
            <a:pPr algn="just">
              <a:lnSpc>
                <a:spcPts val="3239"/>
              </a:lnSpc>
            </a:pPr>
            <a:r>
              <a:rPr lang="en-US" sz="2313">
                <a:solidFill>
                  <a:srgbClr val="FFFFFF"/>
                </a:solidFill>
                <a:latin typeface="Canva Sans"/>
              </a:rPr>
              <a:t>The MITRE Corporation is an American not-for-profit organization</a:t>
            </a:r>
          </a:p>
          <a:p>
            <a:pPr algn="just">
              <a:lnSpc>
                <a:spcPts val="3239"/>
              </a:lnSpc>
            </a:pPr>
          </a:p>
          <a:p>
            <a:pPr algn="just">
              <a:lnSpc>
                <a:spcPts val="3239"/>
              </a:lnSpc>
            </a:pPr>
            <a:r>
              <a:rPr lang="en-US" sz="2313">
                <a:solidFill>
                  <a:srgbClr val="FFFFFF"/>
                </a:solidFill>
                <a:latin typeface="Canva Sans"/>
              </a:rPr>
              <a:t>MITRE is a government-funded research organization based in Bedford, MA, and McLean, VA. </a:t>
            </a:r>
          </a:p>
          <a:p>
            <a:pPr algn="just">
              <a:lnSpc>
                <a:spcPts val="3239"/>
              </a:lnSpc>
            </a:pPr>
          </a:p>
          <a:p>
            <a:pPr algn="just">
              <a:lnSpc>
                <a:spcPts val="3239"/>
              </a:lnSpc>
            </a:pPr>
            <a:r>
              <a:rPr lang="en-US" sz="2313">
                <a:solidFill>
                  <a:srgbClr val="FFFFFF"/>
                </a:solidFill>
                <a:latin typeface="Canva Sans"/>
              </a:rPr>
              <a:t>The company was spun out of MIT in 1958 and has been involved in a range of commercial and top secret projects for a range of agencies. </a:t>
            </a:r>
          </a:p>
          <a:p>
            <a:pPr algn="just">
              <a:lnSpc>
                <a:spcPts val="3239"/>
              </a:lnSpc>
            </a:pPr>
          </a:p>
          <a:p>
            <a:pPr algn="just">
              <a:lnSpc>
                <a:spcPts val="3239"/>
              </a:lnSpc>
            </a:pPr>
            <a:r>
              <a:rPr lang="en-US" sz="2313">
                <a:solidFill>
                  <a:srgbClr val="FFFFFF"/>
                </a:solidFill>
                <a:latin typeface="Canva Sans"/>
              </a:rPr>
              <a:t>MITRE has a substantial cybersecurity practice funded by the National Institute of Standards and Technology (NIST).</a:t>
            </a:r>
          </a:p>
          <a:p>
            <a:pPr algn="just">
              <a:lnSpc>
                <a:spcPts val="3239"/>
              </a:lnSpc>
            </a:pP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2674931"/>
            <a:chOff x="0" y="0"/>
            <a:chExt cx="4816593" cy="704508"/>
          </a:xfrm>
        </p:grpSpPr>
        <p:sp>
          <p:nvSpPr>
            <p:cNvPr name="Freeform 3" id="3"/>
            <p:cNvSpPr/>
            <p:nvPr/>
          </p:nvSpPr>
          <p:spPr>
            <a:xfrm flipH="false" flipV="false" rot="0">
              <a:off x="0" y="0"/>
              <a:ext cx="4816592" cy="704508"/>
            </a:xfrm>
            <a:custGeom>
              <a:avLst/>
              <a:gdLst/>
              <a:ahLst/>
              <a:cxnLst/>
              <a:rect r="r" b="b" t="t" l="l"/>
              <a:pathLst>
                <a:path h="704508" w="4816592">
                  <a:moveTo>
                    <a:pt x="0" y="0"/>
                  </a:moveTo>
                  <a:lnTo>
                    <a:pt x="4816592" y="0"/>
                  </a:lnTo>
                  <a:lnTo>
                    <a:pt x="4816592" y="704508"/>
                  </a:lnTo>
                  <a:lnTo>
                    <a:pt x="0" y="704508"/>
                  </a:lnTo>
                  <a:close/>
                </a:path>
              </a:pathLst>
            </a:custGeom>
            <a:solidFill>
              <a:srgbClr val="C9C4D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830106" y="1028700"/>
            <a:ext cx="10546591" cy="971550"/>
          </a:xfrm>
          <a:prstGeom prst="rect">
            <a:avLst/>
          </a:prstGeom>
        </p:spPr>
        <p:txBody>
          <a:bodyPr anchor="t" rtlCol="false" tIns="0" lIns="0" bIns="0" rIns="0">
            <a:spAutoFit/>
          </a:bodyPr>
          <a:lstStyle/>
          <a:p>
            <a:pPr>
              <a:lnSpc>
                <a:spcPts val="7680"/>
              </a:lnSpc>
            </a:pPr>
            <a:r>
              <a:rPr lang="en-US" sz="6400">
                <a:solidFill>
                  <a:srgbClr val="000000"/>
                </a:solidFill>
                <a:latin typeface="DM Sans Bold"/>
              </a:rPr>
              <a:t>LET‘S DISCUSS ABOUT - </a:t>
            </a:r>
          </a:p>
        </p:txBody>
      </p:sp>
      <p:grpSp>
        <p:nvGrpSpPr>
          <p:cNvPr name="Group 6" id="6"/>
          <p:cNvGrpSpPr/>
          <p:nvPr/>
        </p:nvGrpSpPr>
        <p:grpSpPr>
          <a:xfrm rot="0">
            <a:off x="0" y="5490923"/>
            <a:ext cx="18288000" cy="4796077"/>
            <a:chOff x="0" y="0"/>
            <a:chExt cx="4816593" cy="1263164"/>
          </a:xfrm>
        </p:grpSpPr>
        <p:sp>
          <p:nvSpPr>
            <p:cNvPr name="Freeform 7" id="7"/>
            <p:cNvSpPr/>
            <p:nvPr/>
          </p:nvSpPr>
          <p:spPr>
            <a:xfrm flipH="false" flipV="false" rot="0">
              <a:off x="0" y="0"/>
              <a:ext cx="4816592" cy="1263164"/>
            </a:xfrm>
            <a:custGeom>
              <a:avLst/>
              <a:gdLst/>
              <a:ahLst/>
              <a:cxnLst/>
              <a:rect r="r" b="b" t="t" l="l"/>
              <a:pathLst>
                <a:path h="1263164" w="4816592">
                  <a:moveTo>
                    <a:pt x="0" y="0"/>
                  </a:moveTo>
                  <a:lnTo>
                    <a:pt x="4816592" y="0"/>
                  </a:lnTo>
                  <a:lnTo>
                    <a:pt x="4816592" y="1263164"/>
                  </a:lnTo>
                  <a:lnTo>
                    <a:pt x="0" y="1263164"/>
                  </a:lnTo>
                  <a:close/>
                </a:path>
              </a:pathLst>
            </a:custGeom>
            <a:solidFill>
              <a:srgbClr val="5034C4"/>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9" id="9"/>
          <p:cNvSpPr txBox="true"/>
          <p:nvPr/>
        </p:nvSpPr>
        <p:spPr>
          <a:xfrm rot="0">
            <a:off x="830106" y="7044731"/>
            <a:ext cx="14812860" cy="1407795"/>
          </a:xfrm>
          <a:prstGeom prst="rect">
            <a:avLst/>
          </a:prstGeom>
        </p:spPr>
        <p:txBody>
          <a:bodyPr anchor="t" rtlCol="false" tIns="0" lIns="0" bIns="0" rIns="0">
            <a:spAutoFit/>
          </a:bodyPr>
          <a:lstStyle/>
          <a:p>
            <a:pPr>
              <a:lnSpc>
                <a:spcPts val="3780"/>
              </a:lnSpc>
            </a:pPr>
            <a:r>
              <a:rPr lang="en-US" sz="2700">
                <a:solidFill>
                  <a:srgbClr val="D9D9D9"/>
                </a:solidFill>
                <a:latin typeface="DM Sans"/>
              </a:rPr>
              <a:t>MITRE Engage and MITRE ATT&amp;CK are both valuable tools and frameworks in the field of cybersecurity, but they serve different purposes and play different roles. Let's explore the importance of each in cybersecurity:</a:t>
            </a:r>
          </a:p>
        </p:txBody>
      </p:sp>
      <p:graphicFrame>
        <p:nvGraphicFramePr>
          <p:cNvPr name="Table 10" id="10"/>
          <p:cNvGraphicFramePr>
            <a:graphicFrameLocks noGrp="true"/>
          </p:cNvGraphicFramePr>
          <p:nvPr/>
        </p:nvGraphicFramePr>
        <p:xfrm>
          <a:off x="830106" y="3201091"/>
          <a:ext cx="3654448" cy="1012171"/>
        </p:xfrm>
        <a:graphic>
          <a:graphicData uri="http://schemas.openxmlformats.org/drawingml/2006/table">
            <a:tbl>
              <a:tblPr/>
              <a:tblGrid>
                <a:gridCol w="3049312"/>
              </a:tblGrid>
              <a:tr h="1012171">
                <a:tc>
                  <a:txBody>
                    <a:bodyPr anchor="t" rtlCol="false"/>
                    <a:lstStyle/>
                    <a:p>
                      <a:pPr algn="l">
                        <a:lnSpc>
                          <a:spcPts val="4634"/>
                        </a:lnSpc>
                        <a:defRPr/>
                      </a:pPr>
                      <a:r>
                        <a:rPr lang="en-US" sz="3310">
                          <a:solidFill>
                            <a:srgbClr val="5034C4"/>
                          </a:solidFill>
                          <a:latin typeface="DM Sans"/>
                        </a:rPr>
                        <a:t>ATT&amp;CK®</a:t>
                      </a:r>
                      <a:endParaRPr lang="en-US" sz="1100"/>
                    </a:p>
                  </a:txBody>
                  <a:tcPr marL="183696" marR="183696" marT="183696" marB="183696"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graphicFrame>
        <p:nvGraphicFramePr>
          <p:cNvPr name="Table 11" id="11"/>
          <p:cNvGraphicFramePr>
            <a:graphicFrameLocks noGrp="true"/>
          </p:cNvGraphicFramePr>
          <p:nvPr/>
        </p:nvGraphicFramePr>
        <p:xfrm>
          <a:off x="830106" y="4131329"/>
          <a:ext cx="3186858" cy="1012171"/>
        </p:xfrm>
        <a:graphic>
          <a:graphicData uri="http://schemas.openxmlformats.org/drawingml/2006/table">
            <a:tbl>
              <a:tblPr/>
              <a:tblGrid>
                <a:gridCol w="2659149"/>
              </a:tblGrid>
              <a:tr h="1012171">
                <a:tc>
                  <a:txBody>
                    <a:bodyPr anchor="t" rtlCol="false"/>
                    <a:lstStyle/>
                    <a:p>
                      <a:pPr algn="l">
                        <a:lnSpc>
                          <a:spcPts val="4354"/>
                        </a:lnSpc>
                        <a:defRPr/>
                      </a:pPr>
                      <a:r>
                        <a:rPr lang="en-US" sz="3110">
                          <a:solidFill>
                            <a:srgbClr val="5034C4"/>
                          </a:solidFill>
                          <a:latin typeface="DM Sans"/>
                        </a:rPr>
                        <a:t>ENGAGE</a:t>
                      </a:r>
                      <a:endParaRPr lang="en-US" sz="1100"/>
                    </a:p>
                  </a:txBody>
                  <a:tcPr marL="183696" marR="183696" marT="183696" marB="183696"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5034C4"/>
        </a:solidFill>
      </p:bgPr>
    </p:bg>
    <p:spTree>
      <p:nvGrpSpPr>
        <p:cNvPr id="1" name=""/>
        <p:cNvGrpSpPr/>
        <p:nvPr/>
      </p:nvGrpSpPr>
      <p:grpSpPr>
        <a:xfrm>
          <a:off x="0" y="0"/>
          <a:ext cx="0" cy="0"/>
          <a:chOff x="0" y="0"/>
          <a:chExt cx="0" cy="0"/>
        </a:xfrm>
      </p:grpSpPr>
      <p:grpSp>
        <p:nvGrpSpPr>
          <p:cNvPr name="Group 2" id="2"/>
          <p:cNvGrpSpPr/>
          <p:nvPr/>
        </p:nvGrpSpPr>
        <p:grpSpPr>
          <a:xfrm rot="0">
            <a:off x="0" y="6333074"/>
            <a:ext cx="18288000" cy="3993940"/>
            <a:chOff x="0" y="0"/>
            <a:chExt cx="4816593" cy="1051902"/>
          </a:xfrm>
        </p:grpSpPr>
        <p:sp>
          <p:nvSpPr>
            <p:cNvPr name="Freeform 3" id="3"/>
            <p:cNvSpPr/>
            <p:nvPr/>
          </p:nvSpPr>
          <p:spPr>
            <a:xfrm flipH="false" flipV="false" rot="0">
              <a:off x="0" y="0"/>
              <a:ext cx="4816592" cy="1051902"/>
            </a:xfrm>
            <a:custGeom>
              <a:avLst/>
              <a:gdLst/>
              <a:ahLst/>
              <a:cxnLst/>
              <a:rect r="r" b="b" t="t" l="l"/>
              <a:pathLst>
                <a:path h="1051902" w="4816592">
                  <a:moveTo>
                    <a:pt x="0" y="0"/>
                  </a:moveTo>
                  <a:lnTo>
                    <a:pt x="4816592" y="0"/>
                  </a:lnTo>
                  <a:lnTo>
                    <a:pt x="4816592" y="1051902"/>
                  </a:lnTo>
                  <a:lnTo>
                    <a:pt x="0" y="1051902"/>
                  </a:lnTo>
                  <a:close/>
                </a:path>
              </a:pathLst>
            </a:custGeom>
            <a:solidFill>
              <a:srgbClr val="C9C4D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878888" y="3120667"/>
            <a:ext cx="3149512" cy="6276201"/>
          </a:xfrm>
          <a:custGeom>
            <a:avLst/>
            <a:gdLst/>
            <a:ahLst/>
            <a:cxnLst/>
            <a:rect r="r" b="b" t="t" l="l"/>
            <a:pathLst>
              <a:path h="6276201" w="3149512">
                <a:moveTo>
                  <a:pt x="0" y="0"/>
                </a:moveTo>
                <a:lnTo>
                  <a:pt x="3149512" y="0"/>
                </a:lnTo>
                <a:lnTo>
                  <a:pt x="3149512" y="6276202"/>
                </a:lnTo>
                <a:lnTo>
                  <a:pt x="0" y="62762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878888" y="1256196"/>
            <a:ext cx="12467296" cy="927100"/>
          </a:xfrm>
          <a:prstGeom prst="rect">
            <a:avLst/>
          </a:prstGeom>
        </p:spPr>
        <p:txBody>
          <a:bodyPr anchor="t" rtlCol="false" tIns="0" lIns="0" bIns="0" rIns="0">
            <a:spAutoFit/>
          </a:bodyPr>
          <a:lstStyle/>
          <a:p>
            <a:pPr>
              <a:lnSpc>
                <a:spcPts val="7699"/>
              </a:lnSpc>
            </a:pPr>
            <a:r>
              <a:rPr lang="en-US" sz="5499">
                <a:solidFill>
                  <a:srgbClr val="FFFFFF"/>
                </a:solidFill>
                <a:latin typeface="DM Sans Bold"/>
              </a:rPr>
              <a:t>MITRE ATT&amp;CK</a:t>
            </a:r>
          </a:p>
        </p:txBody>
      </p:sp>
      <p:sp>
        <p:nvSpPr>
          <p:cNvPr name="TextBox 7" id="7"/>
          <p:cNvSpPr txBox="true"/>
          <p:nvPr/>
        </p:nvSpPr>
        <p:spPr>
          <a:xfrm rot="0">
            <a:off x="5696330" y="2626898"/>
            <a:ext cx="10730681" cy="1671320"/>
          </a:xfrm>
          <a:prstGeom prst="rect">
            <a:avLst/>
          </a:prstGeom>
        </p:spPr>
        <p:txBody>
          <a:bodyPr anchor="t" rtlCol="false" tIns="0" lIns="0" bIns="0" rIns="0">
            <a:spAutoFit/>
          </a:bodyPr>
          <a:lstStyle/>
          <a:p>
            <a:pPr>
              <a:lnSpc>
                <a:spcPts val="4479"/>
              </a:lnSpc>
            </a:pPr>
            <a:r>
              <a:rPr lang="en-US" sz="3199">
                <a:solidFill>
                  <a:srgbClr val="7AC7CF"/>
                </a:solidFill>
                <a:latin typeface="DM Sans Bold"/>
              </a:rPr>
              <a:t>MITRE ATT&amp;CK is a globally-accessible knowledge base of adversary tactics and techniques based on real-world observations of cybersecurity threats.</a:t>
            </a:r>
          </a:p>
        </p:txBody>
      </p:sp>
      <p:sp>
        <p:nvSpPr>
          <p:cNvPr name="TextBox 8" id="8"/>
          <p:cNvSpPr txBox="true"/>
          <p:nvPr/>
        </p:nvSpPr>
        <p:spPr>
          <a:xfrm rot="0">
            <a:off x="5696330" y="6569203"/>
            <a:ext cx="10730681" cy="1916430"/>
          </a:xfrm>
          <a:prstGeom prst="rect">
            <a:avLst/>
          </a:prstGeom>
        </p:spPr>
        <p:txBody>
          <a:bodyPr anchor="t" rtlCol="false" tIns="0" lIns="0" bIns="0" rIns="0">
            <a:spAutoFit/>
          </a:bodyPr>
          <a:lstStyle/>
          <a:p>
            <a:pPr>
              <a:lnSpc>
                <a:spcPts val="3840"/>
              </a:lnSpc>
            </a:pPr>
            <a:r>
              <a:rPr lang="en-US" sz="2400">
                <a:solidFill>
                  <a:srgbClr val="1A1416"/>
                </a:solidFill>
                <a:latin typeface="DM Sans"/>
              </a:rPr>
              <a:t>“the free, globally accessible service that offers comprehensive and current cyber security threat information”           </a:t>
            </a:r>
          </a:p>
          <a:p>
            <a:pPr>
              <a:lnSpc>
                <a:spcPts val="3840"/>
              </a:lnSpc>
            </a:pPr>
            <a:r>
              <a:rPr lang="en-US" sz="2400">
                <a:solidFill>
                  <a:srgbClr val="000000"/>
                </a:solidFill>
                <a:latin typeface="DM Sans"/>
              </a:rPr>
              <a:t>                                                                     - Computer Weekly</a:t>
            </a:r>
          </a:p>
          <a:p>
            <a:pPr>
              <a:lnSpc>
                <a:spcPts val="3840"/>
              </a:lnSpc>
            </a:pPr>
          </a:p>
        </p:txBody>
      </p:sp>
      <p:sp>
        <p:nvSpPr>
          <p:cNvPr name="TextBox 9" id="9"/>
          <p:cNvSpPr txBox="true"/>
          <p:nvPr/>
        </p:nvSpPr>
        <p:spPr>
          <a:xfrm rot="0">
            <a:off x="5696330" y="8390383"/>
            <a:ext cx="10730681" cy="1430655"/>
          </a:xfrm>
          <a:prstGeom prst="rect">
            <a:avLst/>
          </a:prstGeom>
        </p:spPr>
        <p:txBody>
          <a:bodyPr anchor="t" rtlCol="false" tIns="0" lIns="0" bIns="0" rIns="0">
            <a:spAutoFit/>
          </a:bodyPr>
          <a:lstStyle/>
          <a:p>
            <a:pPr>
              <a:lnSpc>
                <a:spcPts val="3840"/>
              </a:lnSpc>
            </a:pPr>
            <a:r>
              <a:rPr lang="en-US" sz="2400">
                <a:solidFill>
                  <a:srgbClr val="000000"/>
                </a:solidFill>
                <a:latin typeface="DM Sans"/>
              </a:rPr>
              <a:t>"Global knowledge base of threat activity, techniques and models"                                                                                                                                             </a:t>
            </a:r>
          </a:p>
          <a:p>
            <a:pPr>
              <a:lnSpc>
                <a:spcPts val="3840"/>
              </a:lnSpc>
            </a:pPr>
            <a:r>
              <a:rPr lang="en-US" sz="2400">
                <a:solidFill>
                  <a:srgbClr val="000000"/>
                </a:solidFill>
                <a:latin typeface="DM Sans"/>
              </a:rPr>
              <a:t>                                                                     - Tech Target</a:t>
            </a:r>
          </a:p>
          <a:p>
            <a:pPr>
              <a:lnSpc>
                <a:spcPts val="3840"/>
              </a:lnSpc>
            </a:pP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5034C4"/>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3683410"/>
            <a:chOff x="0" y="0"/>
            <a:chExt cx="4816593" cy="970116"/>
          </a:xfrm>
        </p:grpSpPr>
        <p:sp>
          <p:nvSpPr>
            <p:cNvPr name="Freeform 3" id="3"/>
            <p:cNvSpPr/>
            <p:nvPr/>
          </p:nvSpPr>
          <p:spPr>
            <a:xfrm flipH="false" flipV="false" rot="0">
              <a:off x="0" y="0"/>
              <a:ext cx="4816592" cy="970116"/>
            </a:xfrm>
            <a:custGeom>
              <a:avLst/>
              <a:gdLst/>
              <a:ahLst/>
              <a:cxnLst/>
              <a:rect r="r" b="b" t="t" l="l"/>
              <a:pathLst>
                <a:path h="970116" w="4816592">
                  <a:moveTo>
                    <a:pt x="0" y="0"/>
                  </a:moveTo>
                  <a:lnTo>
                    <a:pt x="4816592" y="0"/>
                  </a:lnTo>
                  <a:lnTo>
                    <a:pt x="4816592" y="970116"/>
                  </a:lnTo>
                  <a:lnTo>
                    <a:pt x="0" y="970116"/>
                  </a:lnTo>
                  <a:close/>
                </a:path>
              </a:pathLst>
            </a:custGeom>
            <a:solidFill>
              <a:srgbClr val="C9C4D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1552842" y="933450"/>
            <a:ext cx="12467296" cy="927100"/>
          </a:xfrm>
          <a:prstGeom prst="rect">
            <a:avLst/>
          </a:prstGeom>
        </p:spPr>
        <p:txBody>
          <a:bodyPr anchor="t" rtlCol="false" tIns="0" lIns="0" bIns="0" rIns="0">
            <a:spAutoFit/>
          </a:bodyPr>
          <a:lstStyle/>
          <a:p>
            <a:pPr>
              <a:lnSpc>
                <a:spcPts val="7699"/>
              </a:lnSpc>
            </a:pPr>
            <a:r>
              <a:rPr lang="en-US" sz="5499">
                <a:solidFill>
                  <a:srgbClr val="000000"/>
                </a:solidFill>
                <a:latin typeface="DM Sans Bold"/>
              </a:rPr>
              <a:t>MITRE ATT&amp;CK </a:t>
            </a:r>
          </a:p>
        </p:txBody>
      </p:sp>
      <p:sp>
        <p:nvSpPr>
          <p:cNvPr name="TextBox 6" id="6"/>
          <p:cNvSpPr txBox="true"/>
          <p:nvPr/>
        </p:nvSpPr>
        <p:spPr>
          <a:xfrm rot="0">
            <a:off x="1552842" y="2019110"/>
            <a:ext cx="13610860" cy="1286850"/>
          </a:xfrm>
          <a:prstGeom prst="rect">
            <a:avLst/>
          </a:prstGeom>
        </p:spPr>
        <p:txBody>
          <a:bodyPr anchor="t" rtlCol="false" tIns="0" lIns="0" bIns="0" rIns="0">
            <a:spAutoFit/>
          </a:bodyPr>
          <a:lstStyle/>
          <a:p>
            <a:pPr>
              <a:lnSpc>
                <a:spcPts val="5196"/>
              </a:lnSpc>
            </a:pPr>
            <a:r>
              <a:rPr lang="en-US" sz="3711">
                <a:solidFill>
                  <a:srgbClr val="000000"/>
                </a:solidFill>
                <a:latin typeface="DM Sans Bold"/>
              </a:rPr>
              <a:t>ATT&amp;CK stands for adversarial tactics, techniques, &amp; common knowledge.</a:t>
            </a:r>
          </a:p>
        </p:txBody>
      </p:sp>
      <p:sp>
        <p:nvSpPr>
          <p:cNvPr name="TextBox 7" id="7"/>
          <p:cNvSpPr txBox="true"/>
          <p:nvPr/>
        </p:nvSpPr>
        <p:spPr>
          <a:xfrm rot="0">
            <a:off x="1552842" y="4632312"/>
            <a:ext cx="10479680" cy="580390"/>
          </a:xfrm>
          <a:prstGeom prst="rect">
            <a:avLst/>
          </a:prstGeom>
        </p:spPr>
        <p:txBody>
          <a:bodyPr anchor="t" rtlCol="false" tIns="0" lIns="0" bIns="0" rIns="0">
            <a:spAutoFit/>
          </a:bodyPr>
          <a:lstStyle/>
          <a:p>
            <a:pPr algn="just">
              <a:lnSpc>
                <a:spcPts val="4760"/>
              </a:lnSpc>
            </a:pPr>
            <a:r>
              <a:rPr lang="en-US" sz="3400">
                <a:solidFill>
                  <a:srgbClr val="FFFFFF"/>
                </a:solidFill>
                <a:latin typeface="Canva Sans Bold"/>
              </a:rPr>
              <a:t>A - Adversary / Bad guys</a:t>
            </a:r>
          </a:p>
        </p:txBody>
      </p:sp>
      <p:sp>
        <p:nvSpPr>
          <p:cNvPr name="TextBox 8" id="8"/>
          <p:cNvSpPr txBox="true"/>
          <p:nvPr/>
        </p:nvSpPr>
        <p:spPr>
          <a:xfrm rot="0">
            <a:off x="1552842" y="5192034"/>
            <a:ext cx="9436825" cy="396239"/>
          </a:xfrm>
          <a:prstGeom prst="rect">
            <a:avLst/>
          </a:prstGeom>
        </p:spPr>
        <p:txBody>
          <a:bodyPr anchor="t" rtlCol="false" tIns="0" lIns="0" bIns="0" rIns="0">
            <a:spAutoFit/>
          </a:bodyPr>
          <a:lstStyle/>
          <a:p>
            <a:pPr algn="just">
              <a:lnSpc>
                <a:spcPts val="3360"/>
              </a:lnSpc>
            </a:pPr>
            <a:r>
              <a:rPr lang="en-US" sz="2400">
                <a:solidFill>
                  <a:srgbClr val="FFFFFF"/>
                </a:solidFill>
                <a:latin typeface="Canva Sans"/>
              </a:rPr>
              <a:t>Unauthorized person or a group of people  </a:t>
            </a:r>
          </a:p>
        </p:txBody>
      </p:sp>
      <p:sp>
        <p:nvSpPr>
          <p:cNvPr name="TextBox 9" id="9"/>
          <p:cNvSpPr txBox="true"/>
          <p:nvPr/>
        </p:nvSpPr>
        <p:spPr>
          <a:xfrm rot="0">
            <a:off x="1552842" y="5863437"/>
            <a:ext cx="9129741" cy="580390"/>
          </a:xfrm>
          <a:prstGeom prst="rect">
            <a:avLst/>
          </a:prstGeom>
        </p:spPr>
        <p:txBody>
          <a:bodyPr anchor="t" rtlCol="false" tIns="0" lIns="0" bIns="0" rIns="0">
            <a:spAutoFit/>
          </a:bodyPr>
          <a:lstStyle/>
          <a:p>
            <a:pPr algn="just">
              <a:lnSpc>
                <a:spcPts val="4760"/>
              </a:lnSpc>
            </a:pPr>
            <a:r>
              <a:rPr lang="en-US" sz="3400">
                <a:solidFill>
                  <a:srgbClr val="FFFFFF"/>
                </a:solidFill>
                <a:latin typeface="Canva Sans Bold"/>
              </a:rPr>
              <a:t>T - Tactics</a:t>
            </a:r>
          </a:p>
        </p:txBody>
      </p:sp>
      <p:sp>
        <p:nvSpPr>
          <p:cNvPr name="TextBox 10" id="10"/>
          <p:cNvSpPr txBox="true"/>
          <p:nvPr/>
        </p:nvSpPr>
        <p:spPr>
          <a:xfrm rot="0">
            <a:off x="1552842" y="6424777"/>
            <a:ext cx="14311608" cy="396239"/>
          </a:xfrm>
          <a:prstGeom prst="rect">
            <a:avLst/>
          </a:prstGeom>
        </p:spPr>
        <p:txBody>
          <a:bodyPr anchor="t" rtlCol="false" tIns="0" lIns="0" bIns="0" rIns="0">
            <a:spAutoFit/>
          </a:bodyPr>
          <a:lstStyle/>
          <a:p>
            <a:pPr algn="just">
              <a:lnSpc>
                <a:spcPts val="3360"/>
              </a:lnSpc>
            </a:pPr>
            <a:r>
              <a:rPr lang="en-US" sz="2400">
                <a:solidFill>
                  <a:srgbClr val="FFFFFF"/>
                </a:solidFill>
                <a:latin typeface="Canva Sans"/>
              </a:rPr>
              <a:t>refers to a high-level objective or goal that an adversary aims to achieve during a cyberattack</a:t>
            </a:r>
          </a:p>
        </p:txBody>
      </p:sp>
      <p:sp>
        <p:nvSpPr>
          <p:cNvPr name="TextBox 11" id="11"/>
          <p:cNvSpPr txBox="true"/>
          <p:nvPr/>
        </p:nvSpPr>
        <p:spPr>
          <a:xfrm rot="0">
            <a:off x="1552842" y="7027622"/>
            <a:ext cx="7748141" cy="580389"/>
          </a:xfrm>
          <a:prstGeom prst="rect">
            <a:avLst/>
          </a:prstGeom>
        </p:spPr>
        <p:txBody>
          <a:bodyPr anchor="t" rtlCol="false" tIns="0" lIns="0" bIns="0" rIns="0">
            <a:spAutoFit/>
          </a:bodyPr>
          <a:lstStyle/>
          <a:p>
            <a:pPr algn="just">
              <a:lnSpc>
                <a:spcPts val="4760"/>
              </a:lnSpc>
            </a:pPr>
            <a:r>
              <a:rPr lang="en-US" sz="3400">
                <a:solidFill>
                  <a:srgbClr val="FFFFFF"/>
                </a:solidFill>
                <a:latin typeface="Canva Sans Bold"/>
              </a:rPr>
              <a:t>T - Techniques </a:t>
            </a:r>
          </a:p>
        </p:txBody>
      </p:sp>
      <p:sp>
        <p:nvSpPr>
          <p:cNvPr name="TextBox 12" id="12"/>
          <p:cNvSpPr txBox="true"/>
          <p:nvPr/>
        </p:nvSpPr>
        <p:spPr>
          <a:xfrm rot="0">
            <a:off x="1552842" y="7703261"/>
            <a:ext cx="12920738" cy="396239"/>
          </a:xfrm>
          <a:prstGeom prst="rect">
            <a:avLst/>
          </a:prstGeom>
        </p:spPr>
        <p:txBody>
          <a:bodyPr anchor="t" rtlCol="false" tIns="0" lIns="0" bIns="0" rIns="0">
            <a:spAutoFit/>
          </a:bodyPr>
          <a:lstStyle/>
          <a:p>
            <a:pPr algn="just">
              <a:lnSpc>
                <a:spcPts val="3360"/>
              </a:lnSpc>
            </a:pPr>
            <a:r>
              <a:rPr lang="en-US" sz="2400">
                <a:solidFill>
                  <a:srgbClr val="FFFFFF"/>
                </a:solidFill>
                <a:latin typeface="Canva Sans"/>
              </a:rPr>
              <a:t>Techniques represent the “how”—how attackers carry out a tactic in practice.</a:t>
            </a:r>
          </a:p>
        </p:txBody>
      </p:sp>
      <p:sp>
        <p:nvSpPr>
          <p:cNvPr name="TextBox 13" id="13"/>
          <p:cNvSpPr txBox="true"/>
          <p:nvPr/>
        </p:nvSpPr>
        <p:spPr>
          <a:xfrm rot="0">
            <a:off x="1552842" y="8309051"/>
            <a:ext cx="7748141" cy="580389"/>
          </a:xfrm>
          <a:prstGeom prst="rect">
            <a:avLst/>
          </a:prstGeom>
        </p:spPr>
        <p:txBody>
          <a:bodyPr anchor="t" rtlCol="false" tIns="0" lIns="0" bIns="0" rIns="0">
            <a:spAutoFit/>
          </a:bodyPr>
          <a:lstStyle/>
          <a:p>
            <a:pPr algn="just">
              <a:lnSpc>
                <a:spcPts val="4760"/>
              </a:lnSpc>
            </a:pPr>
            <a:r>
              <a:rPr lang="en-US" sz="3400">
                <a:solidFill>
                  <a:srgbClr val="FFFFFF"/>
                </a:solidFill>
                <a:latin typeface="Canva Sans Bold"/>
              </a:rPr>
              <a:t>C K - Common Knowledge</a:t>
            </a:r>
          </a:p>
        </p:txBody>
      </p:sp>
      <p:sp>
        <p:nvSpPr>
          <p:cNvPr name="TextBox 14" id="14"/>
          <p:cNvSpPr txBox="true"/>
          <p:nvPr/>
        </p:nvSpPr>
        <p:spPr>
          <a:xfrm rot="0">
            <a:off x="1552842" y="8984690"/>
            <a:ext cx="13786319" cy="396239"/>
          </a:xfrm>
          <a:prstGeom prst="rect">
            <a:avLst/>
          </a:prstGeom>
        </p:spPr>
        <p:txBody>
          <a:bodyPr anchor="t" rtlCol="false" tIns="0" lIns="0" bIns="0" rIns="0">
            <a:spAutoFit/>
          </a:bodyPr>
          <a:lstStyle/>
          <a:p>
            <a:pPr algn="just">
              <a:lnSpc>
                <a:spcPts val="3360"/>
              </a:lnSpc>
            </a:pPr>
            <a:r>
              <a:rPr lang="en-US" sz="2400">
                <a:solidFill>
                  <a:srgbClr val="FFFFFF"/>
                </a:solidFill>
                <a:latin typeface="Canva Sans"/>
              </a:rPr>
              <a:t>This is the documented use of tactics and techniques by adversaries.</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5034C4"/>
        </a:solidFill>
      </p:bgPr>
    </p:bg>
    <p:spTree>
      <p:nvGrpSpPr>
        <p:cNvPr id="1" name=""/>
        <p:cNvGrpSpPr/>
        <p:nvPr/>
      </p:nvGrpSpPr>
      <p:grpSpPr>
        <a:xfrm>
          <a:off x="0" y="0"/>
          <a:ext cx="0" cy="0"/>
          <a:chOff x="0" y="0"/>
          <a:chExt cx="0" cy="0"/>
        </a:xfrm>
      </p:grpSpPr>
      <p:grpSp>
        <p:nvGrpSpPr>
          <p:cNvPr name="Group 2" id="2"/>
          <p:cNvGrpSpPr/>
          <p:nvPr/>
        </p:nvGrpSpPr>
        <p:grpSpPr>
          <a:xfrm rot="0">
            <a:off x="0" y="0"/>
            <a:ext cx="18521041" cy="4116201"/>
            <a:chOff x="0" y="0"/>
            <a:chExt cx="4877970" cy="1084102"/>
          </a:xfrm>
        </p:grpSpPr>
        <p:sp>
          <p:nvSpPr>
            <p:cNvPr name="Freeform 3" id="3"/>
            <p:cNvSpPr/>
            <p:nvPr/>
          </p:nvSpPr>
          <p:spPr>
            <a:xfrm flipH="false" flipV="false" rot="0">
              <a:off x="0" y="0"/>
              <a:ext cx="4877970" cy="1084102"/>
            </a:xfrm>
            <a:custGeom>
              <a:avLst/>
              <a:gdLst/>
              <a:ahLst/>
              <a:cxnLst/>
              <a:rect r="r" b="b" t="t" l="l"/>
              <a:pathLst>
                <a:path h="1084102" w="4877970">
                  <a:moveTo>
                    <a:pt x="0" y="0"/>
                  </a:moveTo>
                  <a:lnTo>
                    <a:pt x="4877970" y="0"/>
                  </a:lnTo>
                  <a:lnTo>
                    <a:pt x="4877970" y="1084102"/>
                  </a:lnTo>
                  <a:lnTo>
                    <a:pt x="0" y="1084102"/>
                  </a:lnTo>
                  <a:close/>
                </a:path>
              </a:pathLst>
            </a:custGeom>
            <a:solidFill>
              <a:srgbClr val="C9C4D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1552842" y="917563"/>
            <a:ext cx="14498082" cy="1581149"/>
          </a:xfrm>
          <a:prstGeom prst="rect">
            <a:avLst/>
          </a:prstGeom>
        </p:spPr>
        <p:txBody>
          <a:bodyPr anchor="t" rtlCol="false" tIns="0" lIns="0" bIns="0" rIns="0">
            <a:spAutoFit/>
          </a:bodyPr>
          <a:lstStyle/>
          <a:p>
            <a:pPr>
              <a:lnSpc>
                <a:spcPts val="6300"/>
              </a:lnSpc>
            </a:pPr>
            <a:r>
              <a:rPr lang="en-US" sz="4500" spc="-22">
                <a:solidFill>
                  <a:srgbClr val="000000"/>
                </a:solidFill>
                <a:latin typeface="DM Sans Bold"/>
              </a:rPr>
              <a:t>What is the MITRE Matrix?</a:t>
            </a:r>
          </a:p>
          <a:p>
            <a:pPr>
              <a:lnSpc>
                <a:spcPts val="6300"/>
              </a:lnSpc>
            </a:pPr>
          </a:p>
        </p:txBody>
      </p:sp>
      <p:sp>
        <p:nvSpPr>
          <p:cNvPr name="TextBox 6" id="6"/>
          <p:cNvSpPr txBox="true"/>
          <p:nvPr/>
        </p:nvSpPr>
        <p:spPr>
          <a:xfrm rot="0">
            <a:off x="1552842" y="1991425"/>
            <a:ext cx="16407353" cy="1671025"/>
          </a:xfrm>
          <a:prstGeom prst="rect">
            <a:avLst/>
          </a:prstGeom>
        </p:spPr>
        <p:txBody>
          <a:bodyPr anchor="t" rtlCol="false" tIns="0" lIns="0" bIns="0" rIns="0">
            <a:spAutoFit/>
          </a:bodyPr>
          <a:lstStyle/>
          <a:p>
            <a:pPr>
              <a:lnSpc>
                <a:spcPts val="4496"/>
              </a:lnSpc>
            </a:pPr>
            <a:r>
              <a:rPr lang="en-US" sz="3211">
                <a:solidFill>
                  <a:srgbClr val="000000"/>
                </a:solidFill>
                <a:latin typeface="DM Sans Bold"/>
              </a:rPr>
              <a:t>The MITRE organization has developed a matrix that maps out tactics, techniques, and procedures, which can help monitor and analyze security events detected by security teams. </a:t>
            </a:r>
          </a:p>
        </p:txBody>
      </p:sp>
      <p:sp>
        <p:nvSpPr>
          <p:cNvPr name="TextBox 7" id="7"/>
          <p:cNvSpPr txBox="true"/>
          <p:nvPr/>
        </p:nvSpPr>
        <p:spPr>
          <a:xfrm rot="0">
            <a:off x="1552842" y="4632312"/>
            <a:ext cx="10479680" cy="1251585"/>
          </a:xfrm>
          <a:prstGeom prst="rect">
            <a:avLst/>
          </a:prstGeom>
        </p:spPr>
        <p:txBody>
          <a:bodyPr anchor="t" rtlCol="false" tIns="0" lIns="0" bIns="0" rIns="0">
            <a:spAutoFit/>
          </a:bodyPr>
          <a:lstStyle/>
          <a:p>
            <a:pPr algn="just">
              <a:lnSpc>
                <a:spcPts val="5040"/>
              </a:lnSpc>
            </a:pPr>
            <a:r>
              <a:rPr lang="en-US" sz="3600" spc="18">
                <a:solidFill>
                  <a:srgbClr val="FFFFFF"/>
                </a:solidFill>
                <a:latin typeface="Canva Sans Bold"/>
              </a:rPr>
              <a:t>There are 3 ATT&amp;CK Matrix Types -</a:t>
            </a:r>
          </a:p>
          <a:p>
            <a:pPr algn="just">
              <a:lnSpc>
                <a:spcPts val="5040"/>
              </a:lnSpc>
            </a:pPr>
          </a:p>
        </p:txBody>
      </p:sp>
      <p:sp>
        <p:nvSpPr>
          <p:cNvPr name="TextBox 8" id="8"/>
          <p:cNvSpPr txBox="true"/>
          <p:nvPr/>
        </p:nvSpPr>
        <p:spPr>
          <a:xfrm rot="0">
            <a:off x="2468361" y="5817222"/>
            <a:ext cx="12908336" cy="596900"/>
          </a:xfrm>
          <a:prstGeom prst="rect">
            <a:avLst/>
          </a:prstGeom>
        </p:spPr>
        <p:txBody>
          <a:bodyPr anchor="t" rtlCol="false" tIns="0" lIns="0" bIns="0" rIns="0">
            <a:spAutoFit/>
          </a:bodyPr>
          <a:lstStyle/>
          <a:p>
            <a:pPr algn="just">
              <a:lnSpc>
                <a:spcPts val="4900"/>
              </a:lnSpc>
            </a:pPr>
            <a:r>
              <a:rPr lang="en-US" sz="3500" spc="35">
                <a:solidFill>
                  <a:srgbClr val="FFFFFF"/>
                </a:solidFill>
                <a:latin typeface="Canva Sans Bold"/>
              </a:rPr>
              <a:t>Enterprise ATT&amp;CK Matrix  --</a:t>
            </a:r>
            <a:r>
              <a:rPr lang="en-US" sz="3500" spc="35">
                <a:solidFill>
                  <a:srgbClr val="FFFFFF"/>
                </a:solidFill>
                <a:latin typeface="Canva Sans"/>
              </a:rPr>
              <a:t> </a:t>
            </a:r>
            <a:r>
              <a:rPr lang="en-US" sz="3500" spc="35">
                <a:solidFill>
                  <a:srgbClr val="DBC6B9"/>
                </a:solidFill>
                <a:latin typeface="Canva Sans"/>
              </a:rPr>
              <a:t>corporate networks</a:t>
            </a:r>
            <a:r>
              <a:rPr lang="en-US" sz="3500" spc="35">
                <a:solidFill>
                  <a:srgbClr val="FFFFFF"/>
                </a:solidFill>
                <a:latin typeface="Canva Sans"/>
              </a:rPr>
              <a:t> </a:t>
            </a:r>
          </a:p>
        </p:txBody>
      </p:sp>
      <p:sp>
        <p:nvSpPr>
          <p:cNvPr name="TextBox 9" id="9"/>
          <p:cNvSpPr txBox="true"/>
          <p:nvPr/>
        </p:nvSpPr>
        <p:spPr>
          <a:xfrm rot="0">
            <a:off x="2468361" y="7044279"/>
            <a:ext cx="13840500" cy="580389"/>
          </a:xfrm>
          <a:prstGeom prst="rect">
            <a:avLst/>
          </a:prstGeom>
        </p:spPr>
        <p:txBody>
          <a:bodyPr anchor="t" rtlCol="false" tIns="0" lIns="0" bIns="0" rIns="0">
            <a:spAutoFit/>
          </a:bodyPr>
          <a:lstStyle/>
          <a:p>
            <a:pPr algn="just">
              <a:lnSpc>
                <a:spcPts val="4760"/>
              </a:lnSpc>
            </a:pPr>
            <a:r>
              <a:rPr lang="en-US" sz="3400" spc="34">
                <a:solidFill>
                  <a:srgbClr val="FFFFFF"/>
                </a:solidFill>
                <a:latin typeface="Canva Sans Bold"/>
              </a:rPr>
              <a:t>Mobile ATT&amp;CK Matrix -- </a:t>
            </a:r>
            <a:r>
              <a:rPr lang="en-US" sz="3400" spc="34">
                <a:solidFill>
                  <a:srgbClr val="DBC6B9"/>
                </a:solidFill>
                <a:latin typeface="Canva Sans Bold"/>
              </a:rPr>
              <a:t> </a:t>
            </a:r>
            <a:r>
              <a:rPr lang="en-US" sz="3400" spc="34">
                <a:solidFill>
                  <a:srgbClr val="DBC6B9"/>
                </a:solidFill>
                <a:latin typeface="Canva Sans"/>
              </a:rPr>
              <a:t>iOS and Android mobile devices</a:t>
            </a:r>
          </a:p>
        </p:txBody>
      </p:sp>
      <p:sp>
        <p:nvSpPr>
          <p:cNvPr name="TextBox 10" id="10"/>
          <p:cNvSpPr txBox="true"/>
          <p:nvPr/>
        </p:nvSpPr>
        <p:spPr>
          <a:xfrm rot="0">
            <a:off x="2447590" y="8254825"/>
            <a:ext cx="13861270" cy="1180464"/>
          </a:xfrm>
          <a:prstGeom prst="rect">
            <a:avLst/>
          </a:prstGeom>
        </p:spPr>
        <p:txBody>
          <a:bodyPr anchor="t" rtlCol="false" tIns="0" lIns="0" bIns="0" rIns="0">
            <a:spAutoFit/>
          </a:bodyPr>
          <a:lstStyle/>
          <a:p>
            <a:pPr algn="just">
              <a:lnSpc>
                <a:spcPts val="4760"/>
              </a:lnSpc>
            </a:pPr>
            <a:r>
              <a:rPr lang="en-US" sz="3400" spc="34">
                <a:solidFill>
                  <a:srgbClr val="FFFFFF"/>
                </a:solidFill>
                <a:latin typeface="Canva Sans Bold"/>
              </a:rPr>
              <a:t>ICS(industrial control systems) Matrix -- </a:t>
            </a:r>
            <a:r>
              <a:rPr lang="en-US" sz="3400" spc="34">
                <a:solidFill>
                  <a:srgbClr val="DBC6B9"/>
                </a:solidFill>
                <a:latin typeface="Canva Sans"/>
              </a:rPr>
              <a:t>power grids, factories, manufacturing plants, and other organizations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C9C4DD"/>
        </a:solidFill>
      </p:bgPr>
    </p:bg>
    <p:spTree>
      <p:nvGrpSpPr>
        <p:cNvPr id="1" name=""/>
        <p:cNvGrpSpPr/>
        <p:nvPr/>
      </p:nvGrpSpPr>
      <p:grpSpPr>
        <a:xfrm>
          <a:off x="0" y="0"/>
          <a:ext cx="0" cy="0"/>
          <a:chOff x="0" y="0"/>
          <a:chExt cx="0" cy="0"/>
        </a:xfrm>
      </p:grpSpPr>
      <p:sp>
        <p:nvSpPr>
          <p:cNvPr name="Freeform 2" id="2"/>
          <p:cNvSpPr/>
          <p:nvPr/>
        </p:nvSpPr>
        <p:spPr>
          <a:xfrm flipH="false" flipV="false" rot="0">
            <a:off x="907971" y="3141000"/>
            <a:ext cx="15687721" cy="6314967"/>
          </a:xfrm>
          <a:custGeom>
            <a:avLst/>
            <a:gdLst/>
            <a:ahLst/>
            <a:cxnLst/>
            <a:rect r="r" b="b" t="t" l="l"/>
            <a:pathLst>
              <a:path h="6314967" w="15687721">
                <a:moveTo>
                  <a:pt x="0" y="0"/>
                </a:moveTo>
                <a:lnTo>
                  <a:pt x="15687720" y="0"/>
                </a:lnTo>
                <a:lnTo>
                  <a:pt x="15687720" y="6314967"/>
                </a:lnTo>
                <a:lnTo>
                  <a:pt x="0" y="6314967"/>
                </a:lnTo>
                <a:lnTo>
                  <a:pt x="0" y="0"/>
                </a:lnTo>
                <a:close/>
              </a:path>
            </a:pathLst>
          </a:custGeom>
          <a:blipFill>
            <a:blip r:embed="rId2"/>
            <a:stretch>
              <a:fillRect l="0" t="-1857" r="0" b="-1857"/>
            </a:stretch>
          </a:blipFill>
        </p:spPr>
      </p:sp>
      <p:sp>
        <p:nvSpPr>
          <p:cNvPr name="TextBox 3" id="3"/>
          <p:cNvSpPr txBox="true"/>
          <p:nvPr/>
        </p:nvSpPr>
        <p:spPr>
          <a:xfrm rot="0">
            <a:off x="907971" y="1821683"/>
            <a:ext cx="10107221" cy="580390"/>
          </a:xfrm>
          <a:prstGeom prst="rect">
            <a:avLst/>
          </a:prstGeom>
        </p:spPr>
        <p:txBody>
          <a:bodyPr anchor="t" rtlCol="false" tIns="0" lIns="0" bIns="0" rIns="0">
            <a:spAutoFit/>
          </a:bodyPr>
          <a:lstStyle/>
          <a:p>
            <a:pPr>
              <a:lnSpc>
                <a:spcPts val="4759"/>
              </a:lnSpc>
            </a:pPr>
            <a:r>
              <a:rPr lang="en-US" sz="3399">
                <a:solidFill>
                  <a:srgbClr val="000000"/>
                </a:solidFill>
                <a:latin typeface="Canva Sans"/>
              </a:rPr>
              <a:t>image link : https://attack.mitre.org/</a:t>
            </a:r>
          </a:p>
        </p:txBody>
      </p:sp>
      <p:sp>
        <p:nvSpPr>
          <p:cNvPr name="TextBox 4" id="4"/>
          <p:cNvSpPr txBox="true"/>
          <p:nvPr/>
        </p:nvSpPr>
        <p:spPr>
          <a:xfrm rot="0">
            <a:off x="-499374" y="593407"/>
            <a:ext cx="11514565" cy="834245"/>
          </a:xfrm>
          <a:prstGeom prst="rect">
            <a:avLst/>
          </a:prstGeom>
        </p:spPr>
        <p:txBody>
          <a:bodyPr anchor="t" rtlCol="false" tIns="0" lIns="0" bIns="0" rIns="0">
            <a:spAutoFit/>
          </a:bodyPr>
          <a:lstStyle/>
          <a:p>
            <a:pPr algn="ctr">
              <a:lnSpc>
                <a:spcPts val="6881"/>
              </a:lnSpc>
            </a:pPr>
            <a:r>
              <a:rPr lang="en-US" sz="4915">
                <a:solidFill>
                  <a:srgbClr val="000000"/>
                </a:solidFill>
                <a:latin typeface="Canva Sans Bold"/>
              </a:rPr>
              <a:t>ATT&amp;CK Matrix for Enterprise</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5034C4"/>
        </a:solidFill>
      </p:bgPr>
    </p:bg>
    <p:spTree>
      <p:nvGrpSpPr>
        <p:cNvPr id="1" name=""/>
        <p:cNvGrpSpPr/>
        <p:nvPr/>
      </p:nvGrpSpPr>
      <p:grpSpPr>
        <a:xfrm>
          <a:off x="0" y="0"/>
          <a:ext cx="0" cy="0"/>
          <a:chOff x="0" y="0"/>
          <a:chExt cx="0" cy="0"/>
        </a:xfrm>
      </p:grpSpPr>
      <p:grpSp>
        <p:nvGrpSpPr>
          <p:cNvPr name="Group 2" id="2"/>
          <p:cNvGrpSpPr/>
          <p:nvPr/>
        </p:nvGrpSpPr>
        <p:grpSpPr>
          <a:xfrm rot="0">
            <a:off x="0" y="2680774"/>
            <a:ext cx="18288000" cy="7606226"/>
            <a:chOff x="0" y="0"/>
            <a:chExt cx="4816593" cy="2003286"/>
          </a:xfrm>
        </p:grpSpPr>
        <p:sp>
          <p:nvSpPr>
            <p:cNvPr name="Freeform 3" id="3"/>
            <p:cNvSpPr/>
            <p:nvPr/>
          </p:nvSpPr>
          <p:spPr>
            <a:xfrm flipH="false" flipV="false" rot="0">
              <a:off x="0" y="0"/>
              <a:ext cx="4816592" cy="2003286"/>
            </a:xfrm>
            <a:custGeom>
              <a:avLst/>
              <a:gdLst/>
              <a:ahLst/>
              <a:cxnLst/>
              <a:rect r="r" b="b" t="t" l="l"/>
              <a:pathLst>
                <a:path h="2003286" w="4816592">
                  <a:moveTo>
                    <a:pt x="0" y="0"/>
                  </a:moveTo>
                  <a:lnTo>
                    <a:pt x="4816592" y="0"/>
                  </a:lnTo>
                  <a:lnTo>
                    <a:pt x="4816592" y="2003286"/>
                  </a:lnTo>
                  <a:lnTo>
                    <a:pt x="0" y="2003286"/>
                  </a:lnTo>
                  <a:close/>
                </a:path>
              </a:pathLst>
            </a:custGeom>
            <a:solidFill>
              <a:srgbClr val="C9C4D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878888" y="806760"/>
            <a:ext cx="12467296" cy="927100"/>
          </a:xfrm>
          <a:prstGeom prst="rect">
            <a:avLst/>
          </a:prstGeom>
        </p:spPr>
        <p:txBody>
          <a:bodyPr anchor="t" rtlCol="false" tIns="0" lIns="0" bIns="0" rIns="0">
            <a:spAutoFit/>
          </a:bodyPr>
          <a:lstStyle/>
          <a:p>
            <a:pPr>
              <a:lnSpc>
                <a:spcPts val="7699"/>
              </a:lnSpc>
            </a:pPr>
            <a:r>
              <a:rPr lang="en-US" sz="5499" spc="27">
                <a:solidFill>
                  <a:srgbClr val="FFFFFF"/>
                </a:solidFill>
                <a:latin typeface="DM Sans Bold"/>
              </a:rPr>
              <a:t>MITRE Matrix Use Cases -</a:t>
            </a:r>
          </a:p>
        </p:txBody>
      </p:sp>
      <p:sp>
        <p:nvSpPr>
          <p:cNvPr name="TextBox 6" id="6"/>
          <p:cNvSpPr txBox="true"/>
          <p:nvPr/>
        </p:nvSpPr>
        <p:spPr>
          <a:xfrm rot="0">
            <a:off x="822991" y="1836443"/>
            <a:ext cx="11303431" cy="653831"/>
          </a:xfrm>
          <a:prstGeom prst="rect">
            <a:avLst/>
          </a:prstGeom>
        </p:spPr>
        <p:txBody>
          <a:bodyPr anchor="t" rtlCol="false" tIns="0" lIns="0" bIns="0" rIns="0">
            <a:spAutoFit/>
          </a:bodyPr>
          <a:lstStyle/>
          <a:p>
            <a:pPr algn="ctr">
              <a:lnSpc>
                <a:spcPts val="5223"/>
              </a:lnSpc>
            </a:pPr>
            <a:r>
              <a:rPr lang="en-US" sz="3730">
                <a:solidFill>
                  <a:srgbClr val="000000"/>
                </a:solidFill>
                <a:latin typeface="Canva Sans Bold"/>
              </a:rPr>
              <a:t>Matrixes can be used for the following purposes :</a:t>
            </a:r>
          </a:p>
        </p:txBody>
      </p:sp>
      <p:sp>
        <p:nvSpPr>
          <p:cNvPr name="TextBox 7" id="7"/>
          <p:cNvSpPr txBox="true"/>
          <p:nvPr/>
        </p:nvSpPr>
        <p:spPr>
          <a:xfrm rot="0">
            <a:off x="1953933" y="2700026"/>
            <a:ext cx="6008787" cy="688974"/>
          </a:xfrm>
          <a:prstGeom prst="rect">
            <a:avLst/>
          </a:prstGeom>
        </p:spPr>
        <p:txBody>
          <a:bodyPr anchor="t" rtlCol="false" tIns="0" lIns="0" bIns="0" rIns="0">
            <a:spAutoFit/>
          </a:bodyPr>
          <a:lstStyle/>
          <a:p>
            <a:pPr>
              <a:lnSpc>
                <a:spcPts val="5600"/>
              </a:lnSpc>
            </a:pPr>
            <a:r>
              <a:rPr lang="en-US" sz="4000">
                <a:solidFill>
                  <a:srgbClr val="000000"/>
                </a:solidFill>
                <a:latin typeface="Canva Sans"/>
              </a:rPr>
              <a:t>1. Penetration testing --  </a:t>
            </a:r>
          </a:p>
        </p:txBody>
      </p:sp>
      <p:sp>
        <p:nvSpPr>
          <p:cNvPr name="TextBox 8" id="8"/>
          <p:cNvSpPr txBox="true"/>
          <p:nvPr/>
        </p:nvSpPr>
        <p:spPr>
          <a:xfrm rot="0">
            <a:off x="1953933" y="4531918"/>
            <a:ext cx="3499098" cy="688974"/>
          </a:xfrm>
          <a:prstGeom prst="rect">
            <a:avLst/>
          </a:prstGeom>
        </p:spPr>
        <p:txBody>
          <a:bodyPr anchor="t" rtlCol="false" tIns="0" lIns="0" bIns="0" rIns="0">
            <a:spAutoFit/>
          </a:bodyPr>
          <a:lstStyle/>
          <a:p>
            <a:pPr>
              <a:lnSpc>
                <a:spcPts val="5600"/>
              </a:lnSpc>
            </a:pPr>
            <a:r>
              <a:rPr lang="en-US" sz="4000">
                <a:solidFill>
                  <a:srgbClr val="000000"/>
                </a:solidFill>
                <a:latin typeface="Canva Sans"/>
              </a:rPr>
              <a:t>2. Red team -- </a:t>
            </a:r>
          </a:p>
        </p:txBody>
      </p:sp>
      <p:sp>
        <p:nvSpPr>
          <p:cNvPr name="TextBox 9" id="9"/>
          <p:cNvSpPr txBox="true"/>
          <p:nvPr/>
        </p:nvSpPr>
        <p:spPr>
          <a:xfrm rot="0">
            <a:off x="1953933" y="6262291"/>
            <a:ext cx="14731523" cy="688974"/>
          </a:xfrm>
          <a:prstGeom prst="rect">
            <a:avLst/>
          </a:prstGeom>
        </p:spPr>
        <p:txBody>
          <a:bodyPr anchor="t" rtlCol="false" tIns="0" lIns="0" bIns="0" rIns="0">
            <a:spAutoFit/>
          </a:bodyPr>
          <a:lstStyle/>
          <a:p>
            <a:pPr>
              <a:lnSpc>
                <a:spcPts val="5600"/>
              </a:lnSpc>
            </a:pPr>
            <a:r>
              <a:rPr lang="en-US" sz="4000">
                <a:solidFill>
                  <a:srgbClr val="000000"/>
                </a:solidFill>
                <a:latin typeface="Canva Sans"/>
              </a:rPr>
              <a:t>3. Anomaly detection and threat hunting --</a:t>
            </a:r>
          </a:p>
        </p:txBody>
      </p:sp>
      <p:sp>
        <p:nvSpPr>
          <p:cNvPr name="TextBox 10" id="10"/>
          <p:cNvSpPr txBox="true"/>
          <p:nvPr/>
        </p:nvSpPr>
        <p:spPr>
          <a:xfrm rot="0">
            <a:off x="1953933" y="7678338"/>
            <a:ext cx="11191636" cy="637940"/>
          </a:xfrm>
          <a:prstGeom prst="rect">
            <a:avLst/>
          </a:prstGeom>
        </p:spPr>
        <p:txBody>
          <a:bodyPr anchor="t" rtlCol="false" tIns="0" lIns="0" bIns="0" rIns="0">
            <a:spAutoFit/>
          </a:bodyPr>
          <a:lstStyle/>
          <a:p>
            <a:pPr>
              <a:lnSpc>
                <a:spcPts val="5262"/>
              </a:lnSpc>
            </a:pPr>
            <a:r>
              <a:rPr lang="en-US" sz="3759">
                <a:solidFill>
                  <a:srgbClr val="000000"/>
                </a:solidFill>
                <a:latin typeface="Canva Sans"/>
              </a:rPr>
              <a:t>4. Build defensive countermeasures --</a:t>
            </a:r>
          </a:p>
        </p:txBody>
      </p:sp>
      <p:sp>
        <p:nvSpPr>
          <p:cNvPr name="TextBox 11" id="11"/>
          <p:cNvSpPr txBox="true"/>
          <p:nvPr/>
        </p:nvSpPr>
        <p:spPr>
          <a:xfrm rot="0">
            <a:off x="2539758" y="3456456"/>
            <a:ext cx="14252744" cy="869948"/>
          </a:xfrm>
          <a:prstGeom prst="rect">
            <a:avLst/>
          </a:prstGeom>
        </p:spPr>
        <p:txBody>
          <a:bodyPr anchor="t" rtlCol="false" tIns="0" lIns="0" bIns="0" rIns="0">
            <a:spAutoFit/>
          </a:bodyPr>
          <a:lstStyle/>
          <a:p>
            <a:pPr>
              <a:lnSpc>
                <a:spcPts val="3500"/>
              </a:lnSpc>
            </a:pPr>
            <a:r>
              <a:rPr lang="en-US" sz="2500">
                <a:solidFill>
                  <a:srgbClr val="000000"/>
                </a:solidFill>
                <a:latin typeface="Canva Sans"/>
              </a:rPr>
              <a:t>Penetration testers can then use available tools to carry out specific techniques and identify if an organization is vulnerable to them.</a:t>
            </a:r>
          </a:p>
        </p:txBody>
      </p:sp>
      <p:sp>
        <p:nvSpPr>
          <p:cNvPr name="TextBox 12" id="12"/>
          <p:cNvSpPr txBox="true"/>
          <p:nvPr/>
        </p:nvSpPr>
        <p:spPr>
          <a:xfrm rot="0">
            <a:off x="2539758" y="5287567"/>
            <a:ext cx="14356653" cy="869948"/>
          </a:xfrm>
          <a:prstGeom prst="rect">
            <a:avLst/>
          </a:prstGeom>
        </p:spPr>
        <p:txBody>
          <a:bodyPr anchor="t" rtlCol="false" tIns="0" lIns="0" bIns="0" rIns="0">
            <a:spAutoFit/>
          </a:bodyPr>
          <a:lstStyle/>
          <a:p>
            <a:pPr>
              <a:lnSpc>
                <a:spcPts val="3500"/>
              </a:lnSpc>
            </a:pPr>
            <a:r>
              <a:rPr lang="en-US" sz="2500">
                <a:solidFill>
                  <a:srgbClr val="000000"/>
                </a:solidFill>
                <a:latin typeface="Canva Sans"/>
              </a:rPr>
              <a:t>Security teams can use the Matrix to find ways to attack the organization in a training exercise.</a:t>
            </a:r>
          </a:p>
        </p:txBody>
      </p:sp>
      <p:sp>
        <p:nvSpPr>
          <p:cNvPr name="TextBox 13" id="13"/>
          <p:cNvSpPr txBox="true"/>
          <p:nvPr/>
        </p:nvSpPr>
        <p:spPr>
          <a:xfrm rot="0">
            <a:off x="2539758" y="7017940"/>
            <a:ext cx="14252744" cy="431798"/>
          </a:xfrm>
          <a:prstGeom prst="rect">
            <a:avLst/>
          </a:prstGeom>
        </p:spPr>
        <p:txBody>
          <a:bodyPr anchor="t" rtlCol="false" tIns="0" lIns="0" bIns="0" rIns="0">
            <a:spAutoFit/>
          </a:bodyPr>
          <a:lstStyle/>
          <a:p>
            <a:pPr>
              <a:lnSpc>
                <a:spcPts val="3500"/>
              </a:lnSpc>
            </a:pPr>
            <a:r>
              <a:rPr lang="en-US" sz="2500">
                <a:solidFill>
                  <a:srgbClr val="000000"/>
                </a:solidFill>
                <a:latin typeface="Canva Sans"/>
              </a:rPr>
              <a:t>Associate specific indicators of compromise (IoCs) with known exploits </a:t>
            </a:r>
          </a:p>
        </p:txBody>
      </p:sp>
      <p:sp>
        <p:nvSpPr>
          <p:cNvPr name="TextBox 14" id="14"/>
          <p:cNvSpPr txBox="true"/>
          <p:nvPr/>
        </p:nvSpPr>
        <p:spPr>
          <a:xfrm rot="0">
            <a:off x="2538271" y="8554403"/>
            <a:ext cx="14254231" cy="869948"/>
          </a:xfrm>
          <a:prstGeom prst="rect">
            <a:avLst/>
          </a:prstGeom>
        </p:spPr>
        <p:txBody>
          <a:bodyPr anchor="t" rtlCol="false" tIns="0" lIns="0" bIns="0" rIns="0">
            <a:spAutoFit/>
          </a:bodyPr>
          <a:lstStyle/>
          <a:p>
            <a:pPr>
              <a:lnSpc>
                <a:spcPts val="3500"/>
              </a:lnSpc>
            </a:pPr>
            <a:r>
              <a:rPr lang="en-US" sz="2500">
                <a:solidFill>
                  <a:srgbClr val="000000"/>
                </a:solidFill>
                <a:latin typeface="Canva Sans"/>
              </a:rPr>
              <a:t>Security tools such as firewalls or intrusion detection systems (IDS) can directly consume data from the MITRE Matrix and use it to block specific malicious activities.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DAFurGXy2QY</dc:identifier>
  <dcterms:modified xsi:type="dcterms:W3CDTF">2011-08-01T06:04:30Z</dcterms:modified>
  <cp:revision>1</cp:revision>
  <dc:title>Week 1 and 2</dc:title>
</cp:coreProperties>
</file>